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5"/>
  </p:notesMasterIdLst>
  <p:handoutMasterIdLst>
    <p:handoutMasterId r:id="rId66"/>
  </p:handoutMasterIdLst>
  <p:sldIdLst>
    <p:sldId id="473" r:id="rId2"/>
    <p:sldId id="474" r:id="rId3"/>
    <p:sldId id="475" r:id="rId4"/>
    <p:sldId id="476" r:id="rId5"/>
    <p:sldId id="477" r:id="rId6"/>
    <p:sldId id="478" r:id="rId7"/>
    <p:sldId id="479" r:id="rId8"/>
    <p:sldId id="480" r:id="rId9"/>
    <p:sldId id="481" r:id="rId10"/>
    <p:sldId id="482" r:id="rId11"/>
    <p:sldId id="483" r:id="rId12"/>
    <p:sldId id="484" r:id="rId13"/>
    <p:sldId id="485" r:id="rId14"/>
    <p:sldId id="486" r:id="rId15"/>
    <p:sldId id="487" r:id="rId16"/>
    <p:sldId id="488" r:id="rId17"/>
    <p:sldId id="489" r:id="rId18"/>
    <p:sldId id="490" r:id="rId19"/>
    <p:sldId id="491" r:id="rId20"/>
    <p:sldId id="492" r:id="rId21"/>
    <p:sldId id="493" r:id="rId22"/>
    <p:sldId id="494" r:id="rId23"/>
    <p:sldId id="495" r:id="rId24"/>
    <p:sldId id="496" r:id="rId25"/>
    <p:sldId id="497" r:id="rId26"/>
    <p:sldId id="498" r:id="rId27"/>
    <p:sldId id="499" r:id="rId28"/>
    <p:sldId id="500" r:id="rId29"/>
    <p:sldId id="501" r:id="rId30"/>
    <p:sldId id="502" r:id="rId31"/>
    <p:sldId id="287" r:id="rId32"/>
    <p:sldId id="289" r:id="rId33"/>
    <p:sldId id="438" r:id="rId34"/>
    <p:sldId id="436" r:id="rId35"/>
    <p:sldId id="437" r:id="rId36"/>
    <p:sldId id="439" r:id="rId37"/>
    <p:sldId id="440" r:id="rId38"/>
    <p:sldId id="441" r:id="rId39"/>
    <p:sldId id="442" r:id="rId40"/>
    <p:sldId id="443" r:id="rId41"/>
    <p:sldId id="471" r:id="rId42"/>
    <p:sldId id="406" r:id="rId43"/>
    <p:sldId id="416" r:id="rId44"/>
    <p:sldId id="417" r:id="rId45"/>
    <p:sldId id="453" r:id="rId46"/>
    <p:sldId id="454" r:id="rId47"/>
    <p:sldId id="455" r:id="rId48"/>
    <p:sldId id="456" r:id="rId49"/>
    <p:sldId id="457" r:id="rId50"/>
    <p:sldId id="469" r:id="rId51"/>
    <p:sldId id="426" r:id="rId52"/>
    <p:sldId id="427" r:id="rId53"/>
    <p:sldId id="461" r:id="rId54"/>
    <p:sldId id="462" r:id="rId55"/>
    <p:sldId id="463" r:id="rId56"/>
    <p:sldId id="464" r:id="rId57"/>
    <p:sldId id="465" r:id="rId58"/>
    <p:sldId id="466" r:id="rId59"/>
    <p:sldId id="470" r:id="rId60"/>
    <p:sldId id="381" r:id="rId61"/>
    <p:sldId id="382" r:id="rId62"/>
    <p:sldId id="383" r:id="rId63"/>
    <p:sldId id="332" r:id="rId64"/>
  </p:sldIdLst>
  <p:sldSz cx="12192000" cy="6858000"/>
  <p:notesSz cx="6858000" cy="9144000"/>
  <p:defaultText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7365" algn="l" defTabSz="1218565" rtl="0" eaLnBrk="1" latinLnBrk="0" hangingPunct="1">
      <a:defRPr sz="2400" kern="1200">
        <a:solidFill>
          <a:schemeClr val="tx1"/>
        </a:solidFill>
        <a:latin typeface="+mn-lt"/>
        <a:ea typeface="+mn-ea"/>
        <a:cs typeface="+mn-cs"/>
      </a:defRPr>
    </a:lvl6pPr>
    <a:lvl7pPr marL="3656965" algn="l" defTabSz="1218565" rtl="0" eaLnBrk="1" latinLnBrk="0" hangingPunct="1">
      <a:defRPr sz="2400" kern="1200">
        <a:solidFill>
          <a:schemeClr val="tx1"/>
        </a:solidFill>
        <a:latin typeface="+mn-lt"/>
        <a:ea typeface="+mn-ea"/>
        <a:cs typeface="+mn-cs"/>
      </a:defRPr>
    </a:lvl7pPr>
    <a:lvl8pPr marL="4266565" algn="l" defTabSz="1218565" rtl="0" eaLnBrk="1" latinLnBrk="0" hangingPunct="1">
      <a:defRPr sz="2400" kern="1200">
        <a:solidFill>
          <a:schemeClr val="tx1"/>
        </a:solidFill>
        <a:latin typeface="+mn-lt"/>
        <a:ea typeface="+mn-ea"/>
        <a:cs typeface="+mn-cs"/>
      </a:defRPr>
    </a:lvl8pPr>
    <a:lvl9pPr marL="4876165" algn="l" defTabSz="1218565" rtl="0" eaLnBrk="1" latinLnBrk="0" hangingPunct="1">
      <a:defRPr sz="24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0F68"/>
    <a:srgbClr val="87BB3B"/>
    <a:srgbClr val="1B2153"/>
    <a:srgbClr val="FBCE45"/>
    <a:srgbClr val="00CAF0"/>
    <a:srgbClr val="F4A03B"/>
    <a:srgbClr val="ED7D31"/>
    <a:srgbClr val="36185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4" autoAdjust="0"/>
    <p:restoredTop sz="78190" autoAdjust="0"/>
  </p:normalViewPr>
  <p:slideViewPr>
    <p:cSldViewPr>
      <p:cViewPr varScale="1">
        <p:scale>
          <a:sx n="69" d="100"/>
          <a:sy n="69" d="100"/>
        </p:scale>
        <p:origin x="-1278" y="-96"/>
      </p:cViewPr>
      <p:guideLst>
        <p:guide orient="horz" pos="2160"/>
        <p:guide pos="3843"/>
      </p:guideLst>
    </p:cSldViewPr>
  </p:slideViewPr>
  <p:notesTextViewPr>
    <p:cViewPr>
      <p:scale>
        <a:sx n="100" d="100"/>
        <a:sy n="100" d="100"/>
      </p:scale>
      <p:origin x="0" y="0"/>
    </p:cViewPr>
  </p:notesTextViewPr>
  <p:sorterViewPr>
    <p:cViewPr>
      <p:scale>
        <a:sx n="58" d="100"/>
        <a:sy n="58"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775C80-C7D2-43B4-BCD4-C4F399135DE5}" type="datetimeFigureOut">
              <a:rPr lang="zh-CN" altLang="en-US" smtClean="0"/>
              <a:t>2018/10/28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988E4F5-3F91-4650-82F8-9EABCFF16D0E}" type="slidenum">
              <a:rPr lang="zh-CN" altLang="en-US" smtClean="0"/>
              <a:t>‹#›</a:t>
            </a:fld>
            <a:endParaRPr lang="zh-CN" altLang="en-US"/>
          </a:p>
        </p:txBody>
      </p:sp>
    </p:spTree>
    <p:extLst>
      <p:ext uri="{BB962C8B-B14F-4D97-AF65-F5344CB8AC3E}">
        <p14:creationId xmlns:p14="http://schemas.microsoft.com/office/powerpoint/2010/main" val="390197536"/>
      </p:ext>
    </p:extLst>
  </p:cSld>
  <p:clrMap bg1="lt1" tx1="dk1" bg2="lt2" tx2="dk2" accent1="accent1" accent2="accent2" accent3="accent3" accent4="accent4" accent5="accent5" accent6="accent6" hlink="hlink" folHlink="folHlink"/>
  <p:hf hdr="0" dt="0"/>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EE3F76A-BA1F-46B7-B0A1-EE4F31F42EF9}" type="datetimeFigureOut">
              <a:rPr lang="en-US" smtClean="0"/>
              <a:t>10/28/2018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AF47B8C-5F1F-434B-B463-303C989C6154}" type="slidenum">
              <a:rPr lang="en-US" smtClean="0"/>
              <a:t>‹#›</a:t>
            </a:fld>
            <a:endParaRPr lang="en-US"/>
          </a:p>
        </p:txBody>
      </p:sp>
    </p:spTree>
    <p:extLst>
      <p:ext uri="{BB962C8B-B14F-4D97-AF65-F5344CB8AC3E}">
        <p14:creationId xmlns:p14="http://schemas.microsoft.com/office/powerpoint/2010/main" val="3046190150"/>
      </p:ext>
    </p:extLst>
  </p:cSld>
  <p:clrMap bg1="lt1" tx1="dk1" bg2="lt2" tx2="dk2" accent1="accent1" accent2="accent2" accent3="accent3" accent4="accent4" accent5="accent5" accent6="accent6" hlink="hlink" folHlink="folHlink"/>
  <p:hf hdr="0" dt="0"/>
  <p:notesStyle>
    <a:lvl1pPr marL="0" algn="l" defTabSz="1218565" rtl="0" eaLnBrk="1" latinLnBrk="0" hangingPunct="1">
      <a:defRPr sz="1600" kern="1200">
        <a:solidFill>
          <a:schemeClr val="tx1"/>
        </a:solidFill>
        <a:latin typeface="+mn-lt"/>
        <a:ea typeface="+mn-ea"/>
        <a:cs typeface="+mn-cs"/>
      </a:defRPr>
    </a:lvl1pPr>
    <a:lvl2pPr marL="609600" algn="l" defTabSz="1218565" rtl="0" eaLnBrk="1" latinLnBrk="0" hangingPunct="1">
      <a:defRPr sz="1600" kern="1200">
        <a:solidFill>
          <a:schemeClr val="tx1"/>
        </a:solidFill>
        <a:latin typeface="+mn-lt"/>
        <a:ea typeface="+mn-ea"/>
        <a:cs typeface="+mn-cs"/>
      </a:defRPr>
    </a:lvl2pPr>
    <a:lvl3pPr marL="1219200" algn="l" defTabSz="1218565" rtl="0" eaLnBrk="1" latinLnBrk="0" hangingPunct="1">
      <a:defRPr sz="1600" kern="1200">
        <a:solidFill>
          <a:schemeClr val="tx1"/>
        </a:solidFill>
        <a:latin typeface="+mn-lt"/>
        <a:ea typeface="+mn-ea"/>
        <a:cs typeface="+mn-cs"/>
      </a:defRPr>
    </a:lvl3pPr>
    <a:lvl4pPr marL="1828800" algn="l" defTabSz="1218565" rtl="0" eaLnBrk="1" latinLnBrk="0" hangingPunct="1">
      <a:defRPr sz="1600" kern="1200">
        <a:solidFill>
          <a:schemeClr val="tx1"/>
        </a:solidFill>
        <a:latin typeface="+mn-lt"/>
        <a:ea typeface="+mn-ea"/>
        <a:cs typeface="+mn-cs"/>
      </a:defRPr>
    </a:lvl4pPr>
    <a:lvl5pPr marL="2438400" algn="l" defTabSz="1218565" rtl="0" eaLnBrk="1" latinLnBrk="0" hangingPunct="1">
      <a:defRPr sz="1600" kern="1200">
        <a:solidFill>
          <a:schemeClr val="tx1"/>
        </a:solidFill>
        <a:latin typeface="+mn-lt"/>
        <a:ea typeface="+mn-ea"/>
        <a:cs typeface="+mn-cs"/>
      </a:defRPr>
    </a:lvl5pPr>
    <a:lvl6pPr marL="3047365" algn="l" defTabSz="1218565" rtl="0" eaLnBrk="1" latinLnBrk="0" hangingPunct="1">
      <a:defRPr sz="1600" kern="1200">
        <a:solidFill>
          <a:schemeClr val="tx1"/>
        </a:solidFill>
        <a:latin typeface="+mn-lt"/>
        <a:ea typeface="+mn-ea"/>
        <a:cs typeface="+mn-cs"/>
      </a:defRPr>
    </a:lvl6pPr>
    <a:lvl7pPr marL="3656965" algn="l" defTabSz="1218565" rtl="0" eaLnBrk="1" latinLnBrk="0" hangingPunct="1">
      <a:defRPr sz="1600" kern="1200">
        <a:solidFill>
          <a:schemeClr val="tx1"/>
        </a:solidFill>
        <a:latin typeface="+mn-lt"/>
        <a:ea typeface="+mn-ea"/>
        <a:cs typeface="+mn-cs"/>
      </a:defRPr>
    </a:lvl7pPr>
    <a:lvl8pPr marL="4266565" algn="l" defTabSz="1218565" rtl="0" eaLnBrk="1" latinLnBrk="0" hangingPunct="1">
      <a:defRPr sz="1600" kern="1200">
        <a:solidFill>
          <a:schemeClr val="tx1"/>
        </a:solidFill>
        <a:latin typeface="+mn-lt"/>
        <a:ea typeface="+mn-ea"/>
        <a:cs typeface="+mn-cs"/>
      </a:defRPr>
    </a:lvl8pPr>
    <a:lvl9pPr marL="4876165" algn="l" defTabSz="121856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1</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198363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10</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273844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11</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2447134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12</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4310339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13</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4351171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14</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0837160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15</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0954296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16</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0617038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17</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2245299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18</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832945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19</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70231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2</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0720539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20</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5636241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21</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4377006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22</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0822352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23</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4737216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24</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2787593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25</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5113521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26</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122493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27</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5521112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28</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398973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29</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95407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1119069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30</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0376827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31</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32</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33</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34</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35</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36</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37</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38</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39</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这是网上搜索来的定义。</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2397189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40</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41</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zh-CN" altLang="en-US" sz="1600" b="1" dirty="0" smtClean="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42</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43</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44</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45</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46</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47</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48</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49</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en-US" altLang="zh-CN" dirty="0" smtClean="0"/>
              <a:t>1</a:t>
            </a:r>
            <a:r>
              <a:rPr lang="zh-CN" altLang="en-US" dirty="0" smtClean="0"/>
              <a:t>、</a:t>
            </a:r>
            <a:r>
              <a:rPr lang="en-US" altLang="zh-CN" dirty="0" smtClean="0"/>
              <a:t>Rational rose</a:t>
            </a:r>
            <a:r>
              <a:rPr lang="zh-CN" altLang="en-US" dirty="0" smtClean="0"/>
              <a:t>是基于</a:t>
            </a:r>
            <a:r>
              <a:rPr lang="en-US" altLang="zh-CN" dirty="0" smtClean="0"/>
              <a:t>UML1.4</a:t>
            </a:r>
            <a:r>
              <a:rPr lang="zh-CN" altLang="en-US" dirty="0" smtClean="0"/>
              <a:t>写的，版本更加的新</a:t>
            </a:r>
            <a:endParaRPr lang="en-US" altLang="zh-CN" dirty="0" smtClean="0"/>
          </a:p>
          <a:p>
            <a:r>
              <a:rPr lang="en-US" altLang="zh-CN" dirty="0" smtClean="0"/>
              <a:t>2</a:t>
            </a:r>
            <a:r>
              <a:rPr lang="zh-CN" altLang="en-US" dirty="0" smtClean="0"/>
              <a:t>、</a:t>
            </a:r>
            <a:r>
              <a:rPr lang="en-US" altLang="zh-CN" dirty="0" smtClean="0"/>
              <a:t>rational rose </a:t>
            </a:r>
            <a:r>
              <a:rPr lang="zh-CN" altLang="en-US" dirty="0" smtClean="0"/>
              <a:t>也能图转代码</a:t>
            </a:r>
            <a:endParaRPr lang="en-US" altLang="zh-CN" dirty="0" smtClean="0"/>
          </a:p>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5</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27307541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zh-CN" altLang="en-US" sz="1600" b="1" dirty="0" smtClean="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50</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51</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52</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53</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54</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55</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56</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57</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dirty="0" smtClean="0"/>
              <a:t>为了得到满足预期功能的软件，必须到用户中去，（点），以一种训练有素的方式访问用户，去揭示系统的真实需求。</a:t>
            </a:r>
            <a:endParaRPr lang="en-US" altLang="zh-CN" dirty="0" smtClean="0"/>
          </a:p>
          <a:p>
            <a:r>
              <a:rPr lang="zh-CN" altLang="en-US" dirty="0" smtClean="0"/>
              <a:t>为了开发出具有持久质量的软件，（点），必须打好能适应变化的、坚实的体系结构基础。</a:t>
            </a:r>
            <a:endParaRPr lang="en-US" altLang="zh-CN" dirty="0" smtClean="0"/>
          </a:p>
          <a:p>
            <a:r>
              <a:rPr lang="zh-CN" altLang="en-US" dirty="0" smtClean="0"/>
              <a:t>为了能快速地，有效的开发软件，尽量减少软件废品和重复工作，（点），必须要有合适的人员和合适的工具以及合适的工作重点。</a:t>
            </a:r>
            <a:endParaRPr lang="en-US" altLang="zh-CN" dirty="0" smtClean="0"/>
          </a:p>
          <a:p>
            <a:r>
              <a:rPr lang="zh-CN" altLang="en-US" dirty="0" smtClean="0"/>
              <a:t>为了能一贯的、可预测的做到这些，并使得在整个系统的生命期内花费合理，（点），必须要有一个能适应业务和技术变化的合理的开发过程。</a:t>
            </a:r>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58</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zh-CN" altLang="en-US" sz="1600" b="1" dirty="0" smtClean="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59</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6</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84242386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zh-CN" altLang="en-US" sz="1600" b="1" dirty="0" smtClean="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60</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zh-CN" altLang="en-US" sz="1600" b="1" dirty="0" smtClean="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61</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zh-CN" altLang="en-US" sz="1600" b="1" dirty="0" smtClean="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62</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7AF47B8C-5F1F-434B-B463-303C989C6154}" type="slidenum">
              <a:rPr lang="en-US" smtClean="0"/>
              <a:t>63</a:t>
            </a:fld>
            <a:endParaRPr lang="en-US"/>
          </a:p>
        </p:txBody>
      </p:sp>
      <p:sp>
        <p:nvSpPr>
          <p:cNvPr id="5" name="页脚占位符 4"/>
          <p:cNvSpPr>
            <a:spLocks noGrp="1"/>
          </p:cNvSpPr>
          <p:nvPr>
            <p:ph type="ftr" sz="quarter" idx="1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7</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5433529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8</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0953579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r>
              <a:rPr lang="zh-CN" altLang="en-US" sz="1600" b="1" dirty="0" smtClean="0">
                <a:solidFill>
                  <a:srgbClr val="4D4D4D"/>
                </a:solidFill>
                <a:latin typeface="微软雅黑" panose="020B0503020204020204" pitchFamily="34" charset="-122"/>
                <a:ea typeface="微软雅黑" panose="020B0503020204020204" pitchFamily="34" charset="-122"/>
              </a:rPr>
              <a:t>首先是</a:t>
            </a:r>
            <a:r>
              <a:rPr lang="en-US" altLang="zh-CN" sz="1600" b="1" dirty="0" smtClean="0">
                <a:solidFill>
                  <a:srgbClr val="4D4D4D"/>
                </a:solidFill>
                <a:latin typeface="微软雅黑" panose="020B0503020204020204" pitchFamily="34" charset="-122"/>
                <a:ea typeface="微软雅黑" panose="020B0503020204020204" pitchFamily="34" charset="-122"/>
              </a:rPr>
              <a:t>UML</a:t>
            </a:r>
            <a:r>
              <a:rPr lang="zh-CN" altLang="en-US" sz="1600" b="1" dirty="0" smtClean="0">
                <a:solidFill>
                  <a:srgbClr val="4D4D4D"/>
                </a:solidFill>
                <a:latin typeface="微软雅黑" panose="020B0503020204020204" pitchFamily="34" charset="-122"/>
                <a:ea typeface="微软雅黑" panose="020B0503020204020204" pitchFamily="34" charset="-122"/>
              </a:rPr>
              <a:t>的定义，</a:t>
            </a:r>
            <a:endParaRPr lang="zh-CN" altLang="en-US" sz="1600" b="1" dirty="0">
              <a:solidFill>
                <a:srgbClr val="4D4D4D"/>
              </a:solidFill>
              <a:latin typeface="微软雅黑" panose="020B0503020204020204" pitchFamily="34" charset="-122"/>
              <a:ea typeface="微软雅黑" panose="020B0503020204020204" pitchFamily="34" charset="-122"/>
            </a:endParaRPr>
          </a:p>
        </p:txBody>
      </p:sp>
      <p:sp>
        <p:nvSpPr>
          <p:cNvPr id="4" name="Slide Number Placeholder 3"/>
          <p:cNvSpPr>
            <a:spLocks noGrp="1"/>
          </p:cNvSpPr>
          <p:nvPr>
            <p:ph type="sldNum" sz="quarter" idx="10"/>
          </p:nvPr>
        </p:nvSpPr>
        <p:spPr/>
        <p:txBody>
          <a:bodyPr/>
          <a:lstStyle/>
          <a:p>
            <a:fld id="{7AF47B8C-5F1F-434B-B463-303C989C6154}" type="slidenum">
              <a:rPr lang="en-US" smtClean="0"/>
              <a:t>9</a:t>
            </a:fld>
            <a:endParaRPr lang="en-US"/>
          </a:p>
        </p:txBody>
      </p:sp>
      <p:sp>
        <p:nvSpPr>
          <p:cNvPr id="5" name="页脚占位符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4178234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8"/>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609600" indent="0" algn="ctr">
              <a:buNone/>
              <a:defRPr>
                <a:solidFill>
                  <a:schemeClr val="tx1">
                    <a:tint val="75000"/>
                  </a:schemeClr>
                </a:solidFill>
              </a:defRPr>
            </a:lvl2pPr>
            <a:lvl3pPr marL="1219200" indent="0" algn="ctr">
              <a:buNone/>
              <a:defRPr>
                <a:solidFill>
                  <a:schemeClr val="tx1">
                    <a:tint val="75000"/>
                  </a:schemeClr>
                </a:solidFill>
              </a:defRPr>
            </a:lvl3pPr>
            <a:lvl4pPr marL="1828800" indent="0" algn="ctr">
              <a:buNone/>
              <a:defRPr>
                <a:solidFill>
                  <a:schemeClr val="tx1">
                    <a:tint val="75000"/>
                  </a:schemeClr>
                </a:solidFill>
              </a:defRPr>
            </a:lvl4pPr>
            <a:lvl5pPr marL="2438400" indent="0" algn="ctr">
              <a:buNone/>
              <a:defRPr>
                <a:solidFill>
                  <a:schemeClr val="tx1">
                    <a:tint val="75000"/>
                  </a:schemeClr>
                </a:solidFill>
              </a:defRPr>
            </a:lvl5pPr>
            <a:lvl6pPr marL="3047365" indent="0" algn="ctr">
              <a:buNone/>
              <a:defRPr>
                <a:solidFill>
                  <a:schemeClr val="tx1">
                    <a:tint val="75000"/>
                  </a:schemeClr>
                </a:solidFill>
              </a:defRPr>
            </a:lvl6pPr>
            <a:lvl7pPr marL="3656965" indent="0" algn="ctr">
              <a:buNone/>
              <a:defRPr>
                <a:solidFill>
                  <a:schemeClr val="tx1">
                    <a:tint val="75000"/>
                  </a:schemeClr>
                </a:solidFill>
              </a:defRPr>
            </a:lvl7pPr>
            <a:lvl8pPr marL="4266565" indent="0" algn="ctr">
              <a:buNone/>
              <a:defRPr>
                <a:solidFill>
                  <a:schemeClr val="tx1">
                    <a:tint val="75000"/>
                  </a:schemeClr>
                </a:solidFill>
              </a:defRPr>
            </a:lvl8pPr>
            <a:lvl9pPr marL="487616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5594585-BE45-4742-B5E3-498DEBEE5D3B}" type="datetime1">
              <a:rPr lang="en-US" altLang="zh-CN" smtClean="0"/>
              <a:t>10/28/2018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50A4A6-A042-46D2-AA8D-CB7B7C602BD8}" type="datetime1">
              <a:rPr lang="en-US" altLang="zh-CN" smtClean="0"/>
              <a:t>10/28/2018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06375"/>
            <a:ext cx="2743200" cy="4387851"/>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06375"/>
            <a:ext cx="8026400" cy="438785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997864D-FF29-44FF-99E9-48ACB1AD4E4B}" type="datetime1">
              <a:rPr lang="en-US" altLang="zh-CN" smtClean="0"/>
              <a:t>10/28/2018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15F96CB-66B0-4DA5-819B-AB5C3A1769D8}" type="datetime1">
              <a:rPr lang="en-US" altLang="zh-CN" smtClean="0"/>
              <a:t>10/28/2018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5335"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5">
                <a:solidFill>
                  <a:schemeClr val="tx1">
                    <a:tint val="75000"/>
                  </a:schemeClr>
                </a:solidFill>
              </a:defRPr>
            </a:lvl1pPr>
            <a:lvl2pPr marL="609600" indent="0">
              <a:buNone/>
              <a:defRPr sz="2400">
                <a:solidFill>
                  <a:schemeClr val="tx1">
                    <a:tint val="75000"/>
                  </a:schemeClr>
                </a:solidFill>
              </a:defRPr>
            </a:lvl2pPr>
            <a:lvl3pPr marL="1219200" indent="0">
              <a:buNone/>
              <a:defRPr sz="2135">
                <a:solidFill>
                  <a:schemeClr val="tx1">
                    <a:tint val="75000"/>
                  </a:schemeClr>
                </a:solidFill>
              </a:defRPr>
            </a:lvl3pPr>
            <a:lvl4pPr marL="1828800" indent="0">
              <a:buNone/>
              <a:defRPr sz="1865">
                <a:solidFill>
                  <a:schemeClr val="tx1">
                    <a:tint val="75000"/>
                  </a:schemeClr>
                </a:solidFill>
              </a:defRPr>
            </a:lvl4pPr>
            <a:lvl5pPr marL="2438400" indent="0">
              <a:buNone/>
              <a:defRPr sz="1865">
                <a:solidFill>
                  <a:schemeClr val="tx1">
                    <a:tint val="75000"/>
                  </a:schemeClr>
                </a:solidFill>
              </a:defRPr>
            </a:lvl5pPr>
            <a:lvl6pPr marL="3047365" indent="0">
              <a:buNone/>
              <a:defRPr sz="1865">
                <a:solidFill>
                  <a:schemeClr val="tx1">
                    <a:tint val="75000"/>
                  </a:schemeClr>
                </a:solidFill>
              </a:defRPr>
            </a:lvl6pPr>
            <a:lvl7pPr marL="3656965" indent="0">
              <a:buNone/>
              <a:defRPr sz="1865">
                <a:solidFill>
                  <a:schemeClr val="tx1">
                    <a:tint val="75000"/>
                  </a:schemeClr>
                </a:solidFill>
              </a:defRPr>
            </a:lvl7pPr>
            <a:lvl8pPr marL="4266565" indent="0">
              <a:buNone/>
              <a:defRPr sz="1865">
                <a:solidFill>
                  <a:schemeClr val="tx1">
                    <a:tint val="75000"/>
                  </a:schemeClr>
                </a:solidFill>
              </a:defRPr>
            </a:lvl8pPr>
            <a:lvl9pPr marL="4876165" indent="0">
              <a:buNone/>
              <a:defRPr sz="1865">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A14CC2B-8DFC-44EC-A872-3D000D882DFD}" type="datetime1">
              <a:rPr lang="en-US" altLang="zh-CN" smtClean="0"/>
              <a:t>10/28/2018</a:t>
            </a:fld>
            <a:endParaRPr lang="en-US"/>
          </a:p>
        </p:txBody>
      </p:sp>
      <p:sp>
        <p:nvSpPr>
          <p:cNvPr id="5" name="Footer Placeholder 4"/>
          <p:cNvSpPr>
            <a:spLocks noGrp="1"/>
          </p:cNvSpPr>
          <p:nvPr>
            <p:ph type="ftr" sz="quarter" idx="11"/>
          </p:nvPr>
        </p:nvSpPr>
        <p:spPr/>
        <p:txBody>
          <a:bodyPr/>
          <a:lstStyle/>
          <a:p>
            <a:r>
              <a:rPr lang="en-US" smtClean="0"/>
              <a:t>1</a:t>
            </a:r>
            <a:endParaRPr lang="en-US"/>
          </a:p>
        </p:txBody>
      </p:sp>
      <p:sp>
        <p:nvSpPr>
          <p:cNvPr id="6" name="Slide Number Placeholder 5"/>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200151"/>
            <a:ext cx="5384800" cy="3394075"/>
          </a:xfrm>
        </p:spPr>
        <p:txBody>
          <a:bodyPr/>
          <a:lstStyle>
            <a:lvl1pPr>
              <a:defRPr sz="3735"/>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200151"/>
            <a:ext cx="5384800" cy="3394075"/>
          </a:xfrm>
        </p:spPr>
        <p:txBody>
          <a:bodyPr/>
          <a:lstStyle>
            <a:lvl1pPr>
              <a:defRPr sz="3735"/>
            </a:lvl1pPr>
            <a:lvl2pPr>
              <a:defRPr sz="3200"/>
            </a:lvl2pPr>
            <a:lvl3pPr>
              <a:defRPr sz="2665"/>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269E9D1-D93E-4D63-B230-B15FD92C055C}" type="datetime1">
              <a:rPr lang="en-US" altLang="zh-CN" smtClean="0"/>
              <a:t>10/28/2018</a:t>
            </a:fld>
            <a:endParaRPr lang="en-US"/>
          </a:p>
        </p:txBody>
      </p:sp>
      <p:sp>
        <p:nvSpPr>
          <p:cNvPr id="6" name="Footer Placeholder 5"/>
          <p:cNvSpPr>
            <a:spLocks noGrp="1"/>
          </p:cNvSpPr>
          <p:nvPr>
            <p:ph type="ftr" sz="quarter" idx="11"/>
          </p:nvPr>
        </p:nvSpPr>
        <p:spPr/>
        <p:txBody>
          <a:bodyPr/>
          <a:lstStyle/>
          <a:p>
            <a:r>
              <a:rPr lang="en-US" smtClean="0"/>
              <a:t>1</a:t>
            </a:r>
            <a:endParaRPr lang="en-US"/>
          </a:p>
        </p:txBody>
      </p:sp>
      <p:sp>
        <p:nvSpPr>
          <p:cNvPr id="7" name="Slide Number Placeholder 6"/>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9"/>
            <a:ext cx="109728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2" y="1535113"/>
            <a:ext cx="5386917" cy="639763"/>
          </a:xfrm>
        </p:spPr>
        <p:txBody>
          <a:bodyPr anchor="b"/>
          <a:lstStyle>
            <a:lvl1pPr marL="0" indent="0">
              <a:buNone/>
              <a:defRPr sz="3200" b="1"/>
            </a:lvl1pPr>
            <a:lvl2pPr marL="609600" indent="0">
              <a:buNone/>
              <a:defRPr sz="2665" b="1"/>
            </a:lvl2pPr>
            <a:lvl3pPr marL="1219200" indent="0">
              <a:buNone/>
              <a:defRPr sz="2400" b="1"/>
            </a:lvl3pPr>
            <a:lvl4pPr marL="1828800" indent="0">
              <a:buNone/>
              <a:defRPr sz="2135" b="1"/>
            </a:lvl4pPr>
            <a:lvl5pPr marL="2438400" indent="0">
              <a:buNone/>
              <a:defRPr sz="2135" b="1"/>
            </a:lvl5pPr>
            <a:lvl6pPr marL="3047365" indent="0">
              <a:buNone/>
              <a:defRPr sz="2135" b="1"/>
            </a:lvl6pPr>
            <a:lvl7pPr marL="3656965" indent="0">
              <a:buNone/>
              <a:defRPr sz="2135" b="1"/>
            </a:lvl7pPr>
            <a:lvl8pPr marL="4266565" indent="0">
              <a:buNone/>
              <a:defRPr sz="2135" b="1"/>
            </a:lvl8pPr>
            <a:lvl9pPr marL="4876165" indent="0">
              <a:buNone/>
              <a:defRPr sz="2135" b="1"/>
            </a:lvl9pPr>
          </a:lstStyle>
          <a:p>
            <a:pPr lvl="0"/>
            <a:r>
              <a:rPr lang="en-US" smtClean="0"/>
              <a:t>Click to edit Master text styles</a:t>
            </a:r>
          </a:p>
        </p:txBody>
      </p:sp>
      <p:sp>
        <p:nvSpPr>
          <p:cNvPr id="4" name="Content Placeholder 3"/>
          <p:cNvSpPr>
            <a:spLocks noGrp="1"/>
          </p:cNvSpPr>
          <p:nvPr>
            <p:ph sz="half" idx="2"/>
          </p:nvPr>
        </p:nvSpPr>
        <p:spPr>
          <a:xfrm>
            <a:off x="609602" y="2174875"/>
            <a:ext cx="5386917"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70" y="1535113"/>
            <a:ext cx="5389033" cy="639763"/>
          </a:xfrm>
        </p:spPr>
        <p:txBody>
          <a:bodyPr anchor="b"/>
          <a:lstStyle>
            <a:lvl1pPr marL="0" indent="0">
              <a:buNone/>
              <a:defRPr sz="3200" b="1"/>
            </a:lvl1pPr>
            <a:lvl2pPr marL="609600" indent="0">
              <a:buNone/>
              <a:defRPr sz="2665" b="1"/>
            </a:lvl2pPr>
            <a:lvl3pPr marL="1219200" indent="0">
              <a:buNone/>
              <a:defRPr sz="2400" b="1"/>
            </a:lvl3pPr>
            <a:lvl4pPr marL="1828800" indent="0">
              <a:buNone/>
              <a:defRPr sz="2135" b="1"/>
            </a:lvl4pPr>
            <a:lvl5pPr marL="2438400" indent="0">
              <a:buNone/>
              <a:defRPr sz="2135" b="1"/>
            </a:lvl5pPr>
            <a:lvl6pPr marL="3047365" indent="0">
              <a:buNone/>
              <a:defRPr sz="2135" b="1"/>
            </a:lvl6pPr>
            <a:lvl7pPr marL="3656965" indent="0">
              <a:buNone/>
              <a:defRPr sz="2135" b="1"/>
            </a:lvl7pPr>
            <a:lvl8pPr marL="4266565" indent="0">
              <a:buNone/>
              <a:defRPr sz="2135" b="1"/>
            </a:lvl8pPr>
            <a:lvl9pPr marL="4876165" indent="0">
              <a:buNone/>
              <a:defRPr sz="2135" b="1"/>
            </a:lvl9pPr>
          </a:lstStyle>
          <a:p>
            <a:pPr lvl="0"/>
            <a:r>
              <a:rPr lang="en-US" smtClean="0"/>
              <a:t>Click to edit Master text styles</a:t>
            </a:r>
          </a:p>
        </p:txBody>
      </p:sp>
      <p:sp>
        <p:nvSpPr>
          <p:cNvPr id="6" name="Content Placeholder 5"/>
          <p:cNvSpPr>
            <a:spLocks noGrp="1"/>
          </p:cNvSpPr>
          <p:nvPr>
            <p:ph sz="quarter" idx="4"/>
          </p:nvPr>
        </p:nvSpPr>
        <p:spPr>
          <a:xfrm>
            <a:off x="6193370" y="2174875"/>
            <a:ext cx="5389033" cy="3951288"/>
          </a:xfrm>
        </p:spPr>
        <p:txBody>
          <a:bodyPr/>
          <a:lstStyle>
            <a:lvl1pPr>
              <a:defRPr sz="3200"/>
            </a:lvl1pPr>
            <a:lvl2pPr>
              <a:defRPr sz="2665"/>
            </a:lvl2pPr>
            <a:lvl3pPr>
              <a:defRPr sz="2400"/>
            </a:lvl3pPr>
            <a:lvl4pPr>
              <a:defRPr sz="2135"/>
            </a:lvl4pPr>
            <a:lvl5pPr>
              <a:defRPr sz="2135"/>
            </a:lvl5pPr>
            <a:lvl6pPr>
              <a:defRPr sz="2135"/>
            </a:lvl6pPr>
            <a:lvl7pPr>
              <a:defRPr sz="2135"/>
            </a:lvl7pPr>
            <a:lvl8pPr>
              <a:defRPr sz="2135"/>
            </a:lvl8pPr>
            <a:lvl9pPr>
              <a:defRPr sz="213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388484C-9EEE-4C62-B293-577148621EED}" type="datetime1">
              <a:rPr lang="en-US" altLang="zh-CN" smtClean="0"/>
              <a:t>10/28/2018</a:t>
            </a:fld>
            <a:endParaRPr lang="en-US"/>
          </a:p>
        </p:txBody>
      </p:sp>
      <p:sp>
        <p:nvSpPr>
          <p:cNvPr id="8" name="Footer Placeholder 7"/>
          <p:cNvSpPr>
            <a:spLocks noGrp="1"/>
          </p:cNvSpPr>
          <p:nvPr>
            <p:ph type="ftr" sz="quarter" idx="11"/>
          </p:nvPr>
        </p:nvSpPr>
        <p:spPr/>
        <p:txBody>
          <a:bodyPr/>
          <a:lstStyle/>
          <a:p>
            <a:r>
              <a:rPr lang="en-US" smtClean="0"/>
              <a:t>1</a:t>
            </a:r>
            <a:endParaRPr lang="en-US"/>
          </a:p>
        </p:txBody>
      </p:sp>
      <p:sp>
        <p:nvSpPr>
          <p:cNvPr id="9" name="Slide Number Placeholder 8"/>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F262738-2A6A-45C7-94DA-DF6608EE8F69}" type="datetime1">
              <a:rPr lang="en-US" altLang="zh-CN" smtClean="0"/>
              <a:t>10/28/2018</a:t>
            </a:fld>
            <a:endParaRPr lang="en-US"/>
          </a:p>
        </p:txBody>
      </p:sp>
      <p:sp>
        <p:nvSpPr>
          <p:cNvPr id="4" name="Footer Placeholder 3"/>
          <p:cNvSpPr>
            <a:spLocks noGrp="1"/>
          </p:cNvSpPr>
          <p:nvPr>
            <p:ph type="ftr" sz="quarter" idx="11"/>
          </p:nvPr>
        </p:nvSpPr>
        <p:spPr/>
        <p:txBody>
          <a:bodyPr/>
          <a:lstStyle/>
          <a:p>
            <a:r>
              <a:rPr lang="en-US" smtClean="0"/>
              <a:t>1</a:t>
            </a:r>
            <a:endParaRPr lang="en-US"/>
          </a:p>
        </p:txBody>
      </p:sp>
      <p:sp>
        <p:nvSpPr>
          <p:cNvPr id="5" name="Slide Number Placeholder 4"/>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40AFBE-5D93-4CED-AD72-FA993204B447}" type="datetime1">
              <a:rPr lang="en-US" altLang="zh-CN" smtClean="0"/>
              <a:t>10/28/2018</a:t>
            </a:fld>
            <a:endParaRPr lang="en-US"/>
          </a:p>
        </p:txBody>
      </p:sp>
      <p:sp>
        <p:nvSpPr>
          <p:cNvPr id="3" name="Footer Placeholder 2"/>
          <p:cNvSpPr>
            <a:spLocks noGrp="1"/>
          </p:cNvSpPr>
          <p:nvPr>
            <p:ph type="ftr" sz="quarter" idx="11"/>
          </p:nvPr>
        </p:nvSpPr>
        <p:spPr/>
        <p:txBody>
          <a:bodyPr/>
          <a:lstStyle/>
          <a:p>
            <a:r>
              <a:rPr lang="en-US" smtClean="0"/>
              <a:t>1</a:t>
            </a:r>
            <a:endParaRPr lang="en-US"/>
          </a:p>
        </p:txBody>
      </p:sp>
      <p:sp>
        <p:nvSpPr>
          <p:cNvPr id="4" name="Slide Number Placeholder 3"/>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49"/>
            <a:ext cx="4011084" cy="1162051"/>
          </a:xfrm>
        </p:spPr>
        <p:txBody>
          <a:bodyPr anchor="b"/>
          <a:lstStyle>
            <a:lvl1pPr algn="l">
              <a:defRPr sz="2665" b="1"/>
            </a:lvl1pPr>
          </a:lstStyle>
          <a:p>
            <a:r>
              <a:rPr lang="en-US" smtClean="0"/>
              <a:t>Click to edit Master title style</a:t>
            </a:r>
            <a:endParaRPr lang="en-US"/>
          </a:p>
        </p:txBody>
      </p:sp>
      <p:sp>
        <p:nvSpPr>
          <p:cNvPr id="3" name="Content Placeholder 2"/>
          <p:cNvSpPr>
            <a:spLocks noGrp="1"/>
          </p:cNvSpPr>
          <p:nvPr>
            <p:ph idx="1"/>
          </p:nvPr>
        </p:nvSpPr>
        <p:spPr>
          <a:xfrm>
            <a:off x="4766733" y="273052"/>
            <a:ext cx="6815667" cy="5853113"/>
          </a:xfrm>
        </p:spPr>
        <p:txBody>
          <a:bodyPr/>
          <a:lstStyle>
            <a:lvl1pPr>
              <a:defRPr sz="4265"/>
            </a:lvl1pPr>
            <a:lvl2pPr>
              <a:defRPr sz="3735"/>
            </a:lvl2pPr>
            <a:lvl3pPr>
              <a:defRPr sz="3200"/>
            </a:lvl3pPr>
            <a:lvl4pPr>
              <a:defRPr sz="2665"/>
            </a:lvl4pPr>
            <a:lvl5pPr>
              <a:defRPr sz="2665"/>
            </a:lvl5pPr>
            <a:lvl6pPr>
              <a:defRPr sz="2665"/>
            </a:lvl6pPr>
            <a:lvl7pPr>
              <a:defRPr sz="2665"/>
            </a:lvl7pPr>
            <a:lvl8pPr>
              <a:defRPr sz="2665"/>
            </a:lvl8pPr>
            <a:lvl9pPr>
              <a:defRPr sz="266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865"/>
            </a:lvl1pPr>
            <a:lvl2pPr marL="609600" indent="0">
              <a:buNone/>
              <a:defRPr sz="1600"/>
            </a:lvl2pPr>
            <a:lvl3pPr marL="1219200" indent="0">
              <a:buNone/>
              <a:defRPr sz="1335"/>
            </a:lvl3pPr>
            <a:lvl4pPr marL="1828800" indent="0">
              <a:buNone/>
              <a:defRPr sz="1200"/>
            </a:lvl4pPr>
            <a:lvl5pPr marL="2438400"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40E6E8-334F-415C-802A-DB98F162160E}" type="datetime1">
              <a:rPr lang="en-US" altLang="zh-CN" smtClean="0"/>
              <a:t>10/28/2018</a:t>
            </a:fld>
            <a:endParaRPr lang="en-US"/>
          </a:p>
        </p:txBody>
      </p:sp>
      <p:sp>
        <p:nvSpPr>
          <p:cNvPr id="6" name="Footer Placeholder 5"/>
          <p:cNvSpPr>
            <a:spLocks noGrp="1"/>
          </p:cNvSpPr>
          <p:nvPr>
            <p:ph type="ftr" sz="quarter" idx="11"/>
          </p:nvPr>
        </p:nvSpPr>
        <p:spPr/>
        <p:txBody>
          <a:bodyPr/>
          <a:lstStyle/>
          <a:p>
            <a:r>
              <a:rPr lang="en-US" smtClean="0"/>
              <a:t>1</a:t>
            </a:r>
            <a:endParaRPr lang="en-US"/>
          </a:p>
        </p:txBody>
      </p:sp>
      <p:sp>
        <p:nvSpPr>
          <p:cNvPr id="7" name="Slide Number Placeholder 6"/>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9"/>
          </a:xfrm>
        </p:spPr>
        <p:txBody>
          <a:bodyPr anchor="b"/>
          <a:lstStyle>
            <a:lvl1pPr algn="l">
              <a:defRPr sz="2665"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4265"/>
            </a:lvl1pPr>
            <a:lvl2pPr marL="609600" indent="0">
              <a:buNone/>
              <a:defRPr sz="3735"/>
            </a:lvl2pPr>
            <a:lvl3pPr marL="1219200" indent="0">
              <a:buNone/>
              <a:defRPr sz="3200"/>
            </a:lvl3pPr>
            <a:lvl4pPr marL="1828800" indent="0">
              <a:buNone/>
              <a:defRPr sz="2665"/>
            </a:lvl4pPr>
            <a:lvl5pPr marL="2438400" indent="0">
              <a:buNone/>
              <a:defRPr sz="2665"/>
            </a:lvl5pPr>
            <a:lvl6pPr marL="3047365" indent="0">
              <a:buNone/>
              <a:defRPr sz="2665"/>
            </a:lvl6pPr>
            <a:lvl7pPr marL="3656965" indent="0">
              <a:buNone/>
              <a:defRPr sz="2665"/>
            </a:lvl7pPr>
            <a:lvl8pPr marL="4266565" indent="0">
              <a:buNone/>
              <a:defRPr sz="2665"/>
            </a:lvl8pPr>
            <a:lvl9pPr marL="4876165" indent="0">
              <a:buNone/>
              <a:defRPr sz="2665"/>
            </a:lvl9pPr>
          </a:lstStyle>
          <a:p>
            <a:endParaRPr lang="en-US"/>
          </a:p>
        </p:txBody>
      </p:sp>
      <p:sp>
        <p:nvSpPr>
          <p:cNvPr id="4" name="Text Placeholder 3"/>
          <p:cNvSpPr>
            <a:spLocks noGrp="1"/>
          </p:cNvSpPr>
          <p:nvPr>
            <p:ph type="body" sz="half" idx="2"/>
          </p:nvPr>
        </p:nvSpPr>
        <p:spPr>
          <a:xfrm>
            <a:off x="2389717" y="5367339"/>
            <a:ext cx="7315200" cy="804863"/>
          </a:xfrm>
        </p:spPr>
        <p:txBody>
          <a:bodyPr/>
          <a:lstStyle>
            <a:lvl1pPr marL="0" indent="0">
              <a:buNone/>
              <a:defRPr sz="1865"/>
            </a:lvl1pPr>
            <a:lvl2pPr marL="609600" indent="0">
              <a:buNone/>
              <a:defRPr sz="1600"/>
            </a:lvl2pPr>
            <a:lvl3pPr marL="1219200" indent="0">
              <a:buNone/>
              <a:defRPr sz="1335"/>
            </a:lvl3pPr>
            <a:lvl4pPr marL="1828800" indent="0">
              <a:buNone/>
              <a:defRPr sz="1200"/>
            </a:lvl4pPr>
            <a:lvl5pPr marL="2438400" indent="0">
              <a:buNone/>
              <a:defRPr sz="1200"/>
            </a:lvl5pPr>
            <a:lvl6pPr marL="3047365" indent="0">
              <a:buNone/>
              <a:defRPr sz="1200"/>
            </a:lvl6pPr>
            <a:lvl7pPr marL="3656965" indent="0">
              <a:buNone/>
              <a:defRPr sz="1200"/>
            </a:lvl7pPr>
            <a:lvl8pPr marL="4266565" indent="0">
              <a:buNone/>
              <a:defRPr sz="1200"/>
            </a:lvl8pPr>
            <a:lvl9pPr marL="4876165"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C59C72-B80E-4ADB-9370-7A3C59A03291}" type="datetime1">
              <a:rPr lang="en-US" altLang="zh-CN" smtClean="0"/>
              <a:t>10/28/2018</a:t>
            </a:fld>
            <a:endParaRPr lang="en-US"/>
          </a:p>
        </p:txBody>
      </p:sp>
      <p:sp>
        <p:nvSpPr>
          <p:cNvPr id="6" name="Footer Placeholder 5"/>
          <p:cNvSpPr>
            <a:spLocks noGrp="1"/>
          </p:cNvSpPr>
          <p:nvPr>
            <p:ph type="ftr" sz="quarter" idx="11"/>
          </p:nvPr>
        </p:nvSpPr>
        <p:spPr/>
        <p:txBody>
          <a:bodyPr/>
          <a:lstStyle/>
          <a:p>
            <a:r>
              <a:rPr lang="en-US" smtClean="0"/>
              <a:t>1</a:t>
            </a:r>
            <a:endParaRPr lang="en-US"/>
          </a:p>
        </p:txBody>
      </p:sp>
      <p:sp>
        <p:nvSpPr>
          <p:cNvPr id="7" name="Slide Number Placeholder 6"/>
          <p:cNvSpPr>
            <a:spLocks noGrp="1"/>
          </p:cNvSpPr>
          <p:nvPr>
            <p:ph type="sldNum" sz="quarter" idx="12"/>
          </p:nvPr>
        </p:nvSpPr>
        <p:spPr/>
        <p:txBody>
          <a:bodyPr/>
          <a:lstStyle/>
          <a:p>
            <a:fld id="{672F1098-4237-41BC-960F-A352F6B7DAA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31" tIns="45716" rIns="91431" bIns="4571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31" tIns="45716" rIns="91431" bIns="4571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31" tIns="45716" rIns="91431" bIns="45716" rtlCol="0" anchor="ctr"/>
          <a:lstStyle>
            <a:lvl1pPr algn="l">
              <a:defRPr sz="1600">
                <a:solidFill>
                  <a:schemeClr val="tx1">
                    <a:tint val="75000"/>
                  </a:schemeClr>
                </a:solidFill>
              </a:defRPr>
            </a:lvl1pPr>
          </a:lstStyle>
          <a:p>
            <a:fld id="{D7E818D9-831A-43A7-87BC-34E8CCD46F35}" type="datetime1">
              <a:rPr lang="en-US" altLang="zh-CN" smtClean="0"/>
              <a:t>10/28/2018</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31" tIns="45716" rIns="91431" bIns="45716" rtlCol="0" anchor="ctr"/>
          <a:lstStyle>
            <a:lvl1pPr algn="ctr">
              <a:defRPr sz="1600">
                <a:solidFill>
                  <a:schemeClr val="tx1">
                    <a:tint val="75000"/>
                  </a:schemeClr>
                </a:solidFill>
              </a:defRPr>
            </a:lvl1pPr>
          </a:lstStyle>
          <a:p>
            <a:r>
              <a:rPr lang="en-US" smtClean="0"/>
              <a:t>1</a:t>
            </a:r>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31" tIns="45716" rIns="91431" bIns="45716" rtlCol="0" anchor="ctr"/>
          <a:lstStyle>
            <a:lvl1pPr algn="r">
              <a:defRPr sz="1600">
                <a:solidFill>
                  <a:schemeClr val="tx1">
                    <a:tint val="75000"/>
                  </a:schemeClr>
                </a:solidFill>
              </a:defRPr>
            </a:lvl1pPr>
          </a:lstStyle>
          <a:p>
            <a:fld id="{672F1098-4237-41BC-960F-A352F6B7DAA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1218565"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25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1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17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13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0965"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en-US"/>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7365" algn="l" defTabSz="1218565" rtl="0" eaLnBrk="1" latinLnBrk="0" hangingPunct="1">
        <a:defRPr sz="2400" kern="1200">
          <a:solidFill>
            <a:schemeClr val="tx1"/>
          </a:solidFill>
          <a:latin typeface="+mn-lt"/>
          <a:ea typeface="+mn-ea"/>
          <a:cs typeface="+mn-cs"/>
        </a:defRPr>
      </a:lvl6pPr>
      <a:lvl7pPr marL="3656965" algn="l" defTabSz="1218565" rtl="0" eaLnBrk="1" latinLnBrk="0" hangingPunct="1">
        <a:defRPr sz="2400" kern="1200">
          <a:solidFill>
            <a:schemeClr val="tx1"/>
          </a:solidFill>
          <a:latin typeface="+mn-lt"/>
          <a:ea typeface="+mn-ea"/>
          <a:cs typeface="+mn-cs"/>
        </a:defRPr>
      </a:lvl7pPr>
      <a:lvl8pPr marL="4266565" algn="l" defTabSz="1218565" rtl="0" eaLnBrk="1" latinLnBrk="0" hangingPunct="1">
        <a:defRPr sz="2400" kern="1200">
          <a:solidFill>
            <a:schemeClr val="tx1"/>
          </a:solidFill>
          <a:latin typeface="+mn-lt"/>
          <a:ea typeface="+mn-ea"/>
          <a:cs typeface="+mn-cs"/>
        </a:defRPr>
      </a:lvl8pPr>
      <a:lvl9pPr marL="4876165"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12"/>
          <p:cNvSpPr txBox="1"/>
          <p:nvPr/>
        </p:nvSpPr>
        <p:spPr>
          <a:xfrm>
            <a:off x="239349" y="2756926"/>
            <a:ext cx="11521280" cy="1107986"/>
          </a:xfrm>
          <a:prstGeom prst="rect">
            <a:avLst/>
          </a:prstGeom>
          <a:noFill/>
        </p:spPr>
        <p:txBody>
          <a:bodyPr wrap="square" lIns="121908" tIns="60955" rIns="121908" bIns="60955" rtlCol="0">
            <a:spAutoFit/>
          </a:bodyPr>
          <a:lstStyle/>
          <a:p>
            <a:pPr algn="ctr"/>
            <a:r>
              <a:rPr lang="en-US" altLang="zh-CN" sz="6400" b="1" dirty="0" smtClean="0">
                <a:latin typeface="微软雅黑" pitchFamily="34" charset="-122"/>
                <a:ea typeface="微软雅黑" pitchFamily="34" charset="-122"/>
              </a:rPr>
              <a:t>UML</a:t>
            </a:r>
            <a:r>
              <a:rPr lang="zh-CN" altLang="en-US" sz="6400" b="1" dirty="0" smtClean="0">
                <a:latin typeface="微软雅黑" pitchFamily="34" charset="-122"/>
                <a:ea typeface="微软雅黑" pitchFamily="34" charset="-122"/>
              </a:rPr>
              <a:t>基础</a:t>
            </a:r>
            <a:r>
              <a:rPr lang="en-US" altLang="zh-CN" sz="6400" b="1" dirty="0" smtClean="0">
                <a:latin typeface="微软雅黑" pitchFamily="34" charset="-122"/>
                <a:ea typeface="微软雅黑" pitchFamily="34" charset="-122"/>
              </a:rPr>
              <a:t>I</a:t>
            </a:r>
            <a:endParaRPr lang="zh-CN" altLang="en-US" sz="6400" b="1" dirty="0">
              <a:latin typeface="微软雅黑" pitchFamily="34" charset="-122"/>
              <a:ea typeface="微软雅黑" pitchFamily="34" charset="-122"/>
            </a:endParaRPr>
          </a:p>
        </p:txBody>
      </p:sp>
      <p:sp>
        <p:nvSpPr>
          <p:cNvPr id="78" name="Parallelogram 77"/>
          <p:cNvSpPr/>
          <p:nvPr/>
        </p:nvSpPr>
        <p:spPr>
          <a:xfrm>
            <a:off x="719403"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79" name="Parallelogram 78"/>
          <p:cNvSpPr/>
          <p:nvPr/>
        </p:nvSpPr>
        <p:spPr>
          <a:xfrm rot="10800000">
            <a:off x="10512492"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a:solidFill>
                <a:schemeClr val="tx1"/>
              </a:solidFill>
            </a:endParaRPr>
          </a:p>
        </p:txBody>
      </p:sp>
      <p:sp>
        <p:nvSpPr>
          <p:cNvPr id="80" name="TextBox 13"/>
          <p:cNvSpPr txBox="1"/>
          <p:nvPr/>
        </p:nvSpPr>
        <p:spPr>
          <a:xfrm>
            <a:off x="8159552" y="4867043"/>
            <a:ext cx="4032448" cy="533534"/>
          </a:xfrm>
          <a:prstGeom prst="rect">
            <a:avLst/>
          </a:prstGeom>
          <a:noFill/>
        </p:spPr>
        <p:txBody>
          <a:bodyPr wrap="square" lIns="121908" tIns="60955" rIns="121908" bIns="60955" rtlCol="0">
            <a:spAutoFit/>
          </a:bodyPr>
          <a:lstStyle/>
          <a:p>
            <a:r>
              <a:rPr lang="en-US" altLang="zh-CN" sz="2667" dirty="0" smtClean="0">
                <a:latin typeface="微软雅黑" pitchFamily="34" charset="-122"/>
                <a:ea typeface="微软雅黑" pitchFamily="34" charset="-122"/>
              </a:rPr>
              <a:t>PRD2018-G07</a:t>
            </a:r>
            <a:endParaRPr lang="zh-CN" altLang="en-US" sz="2667" dirty="0">
              <a:latin typeface="微软雅黑" pitchFamily="34" charset="-122"/>
              <a:ea typeface="微软雅黑" pitchFamily="34" charset="-122"/>
            </a:endParaRPr>
          </a:p>
        </p:txBody>
      </p:sp>
      <p:grpSp>
        <p:nvGrpSpPr>
          <p:cNvPr id="24" name="Group 3"/>
          <p:cNvGrpSpPr>
            <a:grpSpLocks/>
          </p:cNvGrpSpPr>
          <p:nvPr/>
        </p:nvGrpSpPr>
        <p:grpSpPr bwMode="auto">
          <a:xfrm>
            <a:off x="1007437" y="1412778"/>
            <a:ext cx="10488084" cy="4195233"/>
            <a:chOff x="460" y="1187"/>
            <a:chExt cx="4955" cy="1982"/>
          </a:xfrm>
        </p:grpSpPr>
        <p:sp>
          <p:nvSpPr>
            <p:cNvPr id="25"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6"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7"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8"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9"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0"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1"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2"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3"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4"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5"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6"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7"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8"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9"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61"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4"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6"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7"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8"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9"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Tree>
    <p:extLst>
      <p:ext uri="{BB962C8B-B14F-4D97-AF65-F5344CB8AC3E}">
        <p14:creationId xmlns:p14="http://schemas.microsoft.com/office/powerpoint/2010/main" val="4063677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1000"/>
                                        <p:tgtEl>
                                          <p:spTgt spid="78"/>
                                        </p:tgtEl>
                                      </p:cBhvr>
                                    </p:animEffect>
                                    <p:anim calcmode="lin" valueType="num">
                                      <p:cBhvr>
                                        <p:cTn id="8" dur="1000" fill="hold"/>
                                        <p:tgtEl>
                                          <p:spTgt spid="78"/>
                                        </p:tgtEl>
                                        <p:attrNameLst>
                                          <p:attrName>ppt_x</p:attrName>
                                        </p:attrNameLst>
                                      </p:cBhvr>
                                      <p:tavLst>
                                        <p:tav tm="0">
                                          <p:val>
                                            <p:strVal val="#ppt_x"/>
                                          </p:val>
                                        </p:tav>
                                        <p:tav tm="100000">
                                          <p:val>
                                            <p:strVal val="#ppt_x"/>
                                          </p:val>
                                        </p:tav>
                                      </p:tavLst>
                                    </p:anim>
                                    <p:anim calcmode="lin" valueType="num">
                                      <p:cBhvr>
                                        <p:cTn id="9" dur="1000" fill="hold"/>
                                        <p:tgtEl>
                                          <p:spTgt spid="7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1000"/>
                                        <p:tgtEl>
                                          <p:spTgt spid="47"/>
                                        </p:tgtEl>
                                      </p:cBhvr>
                                    </p:animEffect>
                                    <p:anim calcmode="lin" valueType="num">
                                      <p:cBhvr>
                                        <p:cTn id="13" dur="1000" fill="hold"/>
                                        <p:tgtEl>
                                          <p:spTgt spid="47"/>
                                        </p:tgtEl>
                                        <p:attrNameLst>
                                          <p:attrName>ppt_x</p:attrName>
                                        </p:attrNameLst>
                                      </p:cBhvr>
                                      <p:tavLst>
                                        <p:tav tm="0">
                                          <p:val>
                                            <p:strVal val="#ppt_x"/>
                                          </p:val>
                                        </p:tav>
                                        <p:tav tm="100000">
                                          <p:val>
                                            <p:strVal val="#ppt_x"/>
                                          </p:val>
                                        </p:tav>
                                      </p:tavLst>
                                    </p:anim>
                                    <p:anim calcmode="lin" valueType="num">
                                      <p:cBhvr>
                                        <p:cTn id="14" dur="1000" fill="hold"/>
                                        <p:tgtEl>
                                          <p:spTgt spid="4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79"/>
                                        </p:tgtEl>
                                        <p:attrNameLst>
                                          <p:attrName>style.visibility</p:attrName>
                                        </p:attrNameLst>
                                      </p:cBhvr>
                                      <p:to>
                                        <p:strVal val="visible"/>
                                      </p:to>
                                    </p:set>
                                    <p:animEffect transition="in" filter="fade">
                                      <p:cBhvr>
                                        <p:cTn id="18" dur="1000"/>
                                        <p:tgtEl>
                                          <p:spTgt spid="79"/>
                                        </p:tgtEl>
                                      </p:cBhvr>
                                    </p:animEffect>
                                    <p:anim calcmode="lin" valueType="num">
                                      <p:cBhvr>
                                        <p:cTn id="19" dur="1000" fill="hold"/>
                                        <p:tgtEl>
                                          <p:spTgt spid="79"/>
                                        </p:tgtEl>
                                        <p:attrNameLst>
                                          <p:attrName>ppt_x</p:attrName>
                                        </p:attrNameLst>
                                      </p:cBhvr>
                                      <p:tavLst>
                                        <p:tav tm="0">
                                          <p:val>
                                            <p:strVal val="#ppt_x"/>
                                          </p:val>
                                        </p:tav>
                                        <p:tav tm="100000">
                                          <p:val>
                                            <p:strVal val="#ppt_x"/>
                                          </p:val>
                                        </p:tav>
                                      </p:tavLst>
                                    </p:anim>
                                    <p:anim calcmode="lin" valueType="num">
                                      <p:cBhvr>
                                        <p:cTn id="20" dur="1000" fill="hold"/>
                                        <p:tgtEl>
                                          <p:spTgt spid="79"/>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47" presetClass="entr" presetSubtype="0" fill="hold" grpId="0" nodeType="afterEffect">
                                  <p:stCondLst>
                                    <p:cond delay="0"/>
                                  </p:stCondLst>
                                  <p:childTnLst>
                                    <p:set>
                                      <p:cBhvr>
                                        <p:cTn id="23" dur="1" fill="hold">
                                          <p:stCondLst>
                                            <p:cond delay="0"/>
                                          </p:stCondLst>
                                        </p:cTn>
                                        <p:tgtEl>
                                          <p:spTgt spid="80"/>
                                        </p:tgtEl>
                                        <p:attrNameLst>
                                          <p:attrName>style.visibility</p:attrName>
                                        </p:attrNameLst>
                                      </p:cBhvr>
                                      <p:to>
                                        <p:strVal val="visible"/>
                                      </p:to>
                                    </p:set>
                                    <p:animEffect transition="in" filter="fade">
                                      <p:cBhvr>
                                        <p:cTn id="24" dur="1000"/>
                                        <p:tgtEl>
                                          <p:spTgt spid="80"/>
                                        </p:tgtEl>
                                      </p:cBhvr>
                                    </p:animEffect>
                                    <p:anim calcmode="lin" valueType="num">
                                      <p:cBhvr>
                                        <p:cTn id="25" dur="1000" fill="hold"/>
                                        <p:tgtEl>
                                          <p:spTgt spid="80"/>
                                        </p:tgtEl>
                                        <p:attrNameLst>
                                          <p:attrName>ppt_x</p:attrName>
                                        </p:attrNameLst>
                                      </p:cBhvr>
                                      <p:tavLst>
                                        <p:tav tm="0">
                                          <p:val>
                                            <p:strVal val="#ppt_x"/>
                                          </p:val>
                                        </p:tav>
                                        <p:tav tm="100000">
                                          <p:val>
                                            <p:strVal val="#ppt_x"/>
                                          </p:val>
                                        </p:tav>
                                      </p:tavLst>
                                    </p:anim>
                                    <p:anim calcmode="lin" valueType="num">
                                      <p:cBhvr>
                                        <p:cTn id="26"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78" grpId="0" animBg="1"/>
      <p:bldP spid="79" grpId="0" animBg="1"/>
      <p:bldP spid="8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类</a:t>
            </a:r>
            <a:r>
              <a:rPr lang="zh-CN" altLang="en-US" sz="4800" dirty="0" smtClean="0">
                <a:latin typeface="微软雅黑" panose="020B0503020204020204" pitchFamily="34" charset="-122"/>
                <a:ea typeface="微软雅黑" panose="020B0503020204020204" pitchFamily="34" charset="-122"/>
              </a:rPr>
              <a:t>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4024368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类</a:t>
            </a:r>
            <a:r>
              <a:rPr lang="zh-CN" altLang="en-US" sz="4800" dirty="0" smtClean="0">
                <a:latin typeface="微软雅黑" panose="020B0503020204020204" pitchFamily="34" charset="-122"/>
                <a:ea typeface="微软雅黑" panose="020B0503020204020204" pitchFamily="34" charset="-122"/>
              </a:rPr>
              <a:t>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3882115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类</a:t>
            </a:r>
            <a:r>
              <a:rPr lang="zh-CN" altLang="en-US" sz="4800" dirty="0" smtClean="0">
                <a:latin typeface="微软雅黑" panose="020B0503020204020204" pitchFamily="34" charset="-122"/>
                <a:ea typeface="微软雅黑" panose="020B0503020204020204" pitchFamily="34" charset="-122"/>
              </a:rPr>
              <a:t>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4086599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类</a:t>
            </a:r>
            <a:r>
              <a:rPr lang="zh-CN" altLang="en-US" sz="4800" dirty="0" smtClean="0">
                <a:latin typeface="微软雅黑" panose="020B0503020204020204" pitchFamily="34" charset="-122"/>
                <a:ea typeface="微软雅黑" panose="020B0503020204020204" pitchFamily="34" charset="-122"/>
              </a:rPr>
              <a:t>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3883906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问题</a:t>
            </a:r>
            <a:r>
              <a:rPr lang="en-US" altLang="zh-CN" sz="4800" dirty="0" smtClean="0">
                <a:latin typeface="微软雅黑" panose="020B0503020204020204" pitchFamily="34" charset="-122"/>
                <a:ea typeface="微软雅黑" panose="020B0503020204020204" pitchFamily="34" charset="-122"/>
              </a:rPr>
              <a:t>1</a:t>
            </a:r>
            <a:r>
              <a:rPr lang="zh-CN" altLang="en-US" sz="4800" dirty="0" smtClean="0">
                <a:latin typeface="微软雅黑" panose="020B0503020204020204" pitchFamily="34" charset="-122"/>
                <a:ea typeface="微软雅黑" panose="020B0503020204020204" pitchFamily="34" charset="-122"/>
              </a:rPr>
              <a:t>：</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806332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用例</a:t>
            </a:r>
            <a:r>
              <a:rPr lang="zh-CN" altLang="en-US" sz="4800" dirty="0" smtClean="0">
                <a:latin typeface="微软雅黑" panose="020B0503020204020204" pitchFamily="34" charset="-122"/>
                <a:ea typeface="微软雅黑" panose="020B0503020204020204" pitchFamily="34" charset="-122"/>
              </a:rPr>
              <a:t>图介绍</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grpSp>
        <p:nvGrpSpPr>
          <p:cNvPr id="153" name="组合 354"/>
          <p:cNvGrpSpPr/>
          <p:nvPr/>
        </p:nvGrpSpPr>
        <p:grpSpPr>
          <a:xfrm>
            <a:off x="1653853" y="2401791"/>
            <a:ext cx="8489116" cy="2308324"/>
            <a:chOff x="1454173" y="3835286"/>
            <a:chExt cx="6366837" cy="1731243"/>
          </a:xfrm>
        </p:grpSpPr>
        <p:sp>
          <p:nvSpPr>
            <p:cNvPr id="163" name="文本框 355"/>
            <p:cNvSpPr txBox="1"/>
            <p:nvPr/>
          </p:nvSpPr>
          <p:spPr>
            <a:xfrm>
              <a:off x="1454173" y="4360455"/>
              <a:ext cx="1650918" cy="223090"/>
            </a:xfrm>
            <a:prstGeom prst="rect">
              <a:avLst/>
            </a:prstGeom>
            <a:noFill/>
          </p:spPr>
          <p:txBody>
            <a:bodyPr wrap="square" rtlCol="0">
              <a:spAutoFit/>
            </a:bodyPr>
            <a:lstStyle/>
            <a:p>
              <a:endParaRPr lang="en-US" altLang="zh-CN" sz="1333" dirty="0">
                <a:solidFill>
                  <a:srgbClr val="4D4D4D"/>
                </a:solidFill>
                <a:latin typeface="微软雅黑" panose="020B0503020204020204" pitchFamily="34" charset="-122"/>
                <a:ea typeface="微软雅黑" panose="020B0503020204020204" pitchFamily="34" charset="-122"/>
              </a:endParaRPr>
            </a:p>
          </p:txBody>
        </p:sp>
        <p:sp>
          <p:nvSpPr>
            <p:cNvPr id="164" name="文本框 356"/>
            <p:cNvSpPr txBox="1"/>
            <p:nvPr/>
          </p:nvSpPr>
          <p:spPr>
            <a:xfrm>
              <a:off x="1957577" y="3835286"/>
              <a:ext cx="5863433" cy="1731243"/>
            </a:xfrm>
            <a:prstGeom prst="rect">
              <a:avLst/>
            </a:prstGeom>
            <a:noFill/>
          </p:spPr>
          <p:txBody>
            <a:bodyPr wrap="square" rtlCol="0">
              <a:spAutoFit/>
            </a:bodyPr>
            <a:lstStyle/>
            <a:p>
              <a:r>
                <a:rPr lang="en-US" altLang="zh-CN" dirty="0"/>
                <a:t> </a:t>
              </a:r>
              <a:r>
                <a:rPr lang="en-US" altLang="zh-CN" dirty="0" smtClean="0"/>
                <a:t>        </a:t>
              </a:r>
              <a:r>
                <a:rPr lang="zh-CN" altLang="en-US" dirty="0" smtClean="0"/>
                <a:t>用</a:t>
              </a:r>
              <a:r>
                <a:rPr lang="zh-CN" altLang="en-US" dirty="0"/>
                <a:t>例图是指由参与者（</a:t>
              </a:r>
              <a:r>
                <a:rPr lang="en-US" altLang="zh-CN" dirty="0"/>
                <a:t>Actor</a:t>
              </a:r>
              <a:r>
                <a:rPr lang="zh-CN" altLang="en-US" dirty="0"/>
                <a:t>）、</a:t>
              </a:r>
              <a:r>
                <a:rPr lang="zh-CN" altLang="en-US" dirty="0" smtClean="0"/>
                <a:t>用用例（</a:t>
              </a:r>
              <a:r>
                <a:rPr lang="en-US" altLang="zh-CN" dirty="0"/>
                <a:t>Use Case</a:t>
              </a:r>
              <a:r>
                <a:rPr lang="zh-CN" altLang="en-US" dirty="0"/>
                <a:t>），边界以及它们之间的关系构成的用于描述系统功能的视图</a:t>
              </a:r>
              <a:r>
                <a:rPr lang="zh-CN" altLang="en-US" dirty="0" smtClean="0"/>
                <a:t>。</a:t>
              </a:r>
              <a:endParaRPr lang="en-US" altLang="zh-CN" dirty="0" smtClean="0"/>
            </a:p>
            <a:p>
              <a:r>
                <a:rPr lang="zh-CN" altLang="en-US" dirty="0"/>
                <a:t>是外部</a:t>
              </a:r>
              <a:r>
                <a:rPr lang="zh-CN" altLang="en-US" dirty="0" smtClean="0"/>
                <a:t>用户所</a:t>
              </a:r>
              <a:r>
                <a:rPr lang="zh-CN" altLang="en-US" dirty="0"/>
                <a:t>能观察到的系统功能的</a:t>
              </a:r>
              <a:r>
                <a:rPr lang="zh-CN" altLang="en-US" b="1" dirty="0"/>
                <a:t>模型图。用例图是系统的蓝图。</a:t>
              </a:r>
              <a:r>
                <a:rPr lang="zh-CN" altLang="en-US" dirty="0"/>
                <a:t>用例图呈现了一些参与者，一些用例，以及它们之间的关系，主要用于对系统、子系统或类的功能行为进行</a:t>
              </a:r>
              <a:r>
                <a:rPr lang="zh-CN" altLang="en-US" dirty="0" smtClean="0"/>
                <a:t>建建模。</a:t>
              </a:r>
              <a:endParaRPr lang="zh-CN" altLang="en-US" sz="2800" b="1" dirty="0">
                <a:solidFill>
                  <a:srgbClr val="4D4D4D"/>
                </a:solidFill>
                <a:latin typeface="微软雅黑" panose="020B0503020204020204" pitchFamily="34" charset="-122"/>
                <a:ea typeface="微软雅黑" panose="020B0503020204020204" pitchFamily="34" charset="-122"/>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2578849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42" presetClass="entr" presetSubtype="0" fill="hold" nodeType="withEffect">
                                  <p:stCondLst>
                                    <p:cond delay="0"/>
                                  </p:stCondLst>
                                  <p:childTnLst>
                                    <p:set>
                                      <p:cBhvr>
                                        <p:cTn id="15" dur="1" fill="hold">
                                          <p:stCondLst>
                                            <p:cond delay="0"/>
                                          </p:stCondLst>
                                        </p:cTn>
                                        <p:tgtEl>
                                          <p:spTgt spid="153"/>
                                        </p:tgtEl>
                                        <p:attrNameLst>
                                          <p:attrName>style.visibility</p:attrName>
                                        </p:attrNameLst>
                                      </p:cBhvr>
                                      <p:to>
                                        <p:strVal val="visible"/>
                                      </p:to>
                                    </p:set>
                                    <p:animEffect transition="in" filter="fade">
                                      <p:cBhvr>
                                        <p:cTn id="16" dur="1000"/>
                                        <p:tgtEl>
                                          <p:spTgt spid="153"/>
                                        </p:tgtEl>
                                      </p:cBhvr>
                                    </p:animEffect>
                                    <p:anim calcmode="lin" valueType="num">
                                      <p:cBhvr>
                                        <p:cTn id="17" dur="1000" fill="hold"/>
                                        <p:tgtEl>
                                          <p:spTgt spid="153"/>
                                        </p:tgtEl>
                                        <p:attrNameLst>
                                          <p:attrName>ppt_x</p:attrName>
                                        </p:attrNameLst>
                                      </p:cBhvr>
                                      <p:tavLst>
                                        <p:tav tm="0">
                                          <p:val>
                                            <p:strVal val="#ppt_x"/>
                                          </p:val>
                                        </p:tav>
                                        <p:tav tm="100000">
                                          <p:val>
                                            <p:strVal val="#ppt_x"/>
                                          </p:val>
                                        </p:tav>
                                      </p:tavLst>
                                    </p:anim>
                                    <p:anim calcmode="lin" valueType="num">
                                      <p:cBhvr>
                                        <p:cTn id="18" dur="1000" fill="hold"/>
                                        <p:tgtEl>
                                          <p:spTgt spid="1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用例图</a:t>
            </a:r>
            <a:r>
              <a:rPr lang="zh-CN" altLang="en-US" sz="4800" dirty="0">
                <a:latin typeface="微软雅黑" panose="020B0503020204020204" pitchFamily="34" charset="-122"/>
                <a:ea typeface="微软雅黑" panose="020B0503020204020204" pitchFamily="34" charset="-122"/>
              </a:rPr>
              <a:t>举例</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63" name="文本框 355"/>
          <p:cNvSpPr txBox="1"/>
          <p:nvPr/>
        </p:nvSpPr>
        <p:spPr>
          <a:xfrm>
            <a:off x="1653853" y="3102011"/>
            <a:ext cx="2201224" cy="297453"/>
          </a:xfrm>
          <a:prstGeom prst="rect">
            <a:avLst/>
          </a:prstGeom>
          <a:noFill/>
        </p:spPr>
        <p:txBody>
          <a:bodyPr wrap="square" rtlCol="0">
            <a:spAutoFit/>
          </a:bodyPr>
          <a:lstStyle/>
          <a:p>
            <a:endParaRPr lang="en-US" altLang="zh-CN" sz="1333" dirty="0">
              <a:solidFill>
                <a:srgbClr val="4D4D4D"/>
              </a:solidFill>
              <a:latin typeface="微软雅黑" panose="020B0503020204020204" pitchFamily="34" charset="-122"/>
              <a:ea typeface="微软雅黑" panose="020B0503020204020204" pitchFamily="34" charset="-122"/>
            </a:endParaRPr>
          </a:p>
        </p:txBody>
      </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0326" y="1220746"/>
            <a:ext cx="6405562" cy="5016566"/>
          </a:xfrm>
          <a:prstGeom prst="rect">
            <a:avLst/>
          </a:prstGeom>
        </p:spPr>
      </p:pic>
    </p:spTree>
    <p:extLst>
      <p:ext uri="{BB962C8B-B14F-4D97-AF65-F5344CB8AC3E}">
        <p14:creationId xmlns:p14="http://schemas.microsoft.com/office/powerpoint/2010/main" val="3619057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用例图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1992085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用例图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1135543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用例图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3033720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1" name="Group 3"/>
          <p:cNvGrpSpPr>
            <a:grpSpLocks/>
          </p:cNvGrpSpPr>
          <p:nvPr/>
        </p:nvGrpSpPr>
        <p:grpSpPr bwMode="auto">
          <a:xfrm>
            <a:off x="1007437" y="1412778"/>
            <a:ext cx="10488084" cy="4195233"/>
            <a:chOff x="460" y="1187"/>
            <a:chExt cx="4955" cy="1982"/>
          </a:xfrm>
        </p:grpSpPr>
        <p:sp>
          <p:nvSpPr>
            <p:cNvPr id="142"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0"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1"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2"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3"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4"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5"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6"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7"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8"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59"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0"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1"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2"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3"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4"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5"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6"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7"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8"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69"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0"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1"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2"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3"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4"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5"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6"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177"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8"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79"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0"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1"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2"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3"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4"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5"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6"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7"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8"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89"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0"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1"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2"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3"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4"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5"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6"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7"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8"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99"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0"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1"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2"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3"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4"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5"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6"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7"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8"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09"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0"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1"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2"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3"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4"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5"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6"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7"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8"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19"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0"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1"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2"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3"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4"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5"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6"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7"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8"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29"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0"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1"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2"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3"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4"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5"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6"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7"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8"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39"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0"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1"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2"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3"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4"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5"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6"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7"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48"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64231"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369349"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239350"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grpSp>
        <p:nvGrpSpPr>
          <p:cNvPr id="119" name="组合 17"/>
          <p:cNvGrpSpPr/>
          <p:nvPr/>
        </p:nvGrpSpPr>
        <p:grpSpPr>
          <a:xfrm>
            <a:off x="2042018" y="3244475"/>
            <a:ext cx="974055" cy="843924"/>
            <a:chOff x="1691679" y="2324967"/>
            <a:chExt cx="730541" cy="759532"/>
          </a:xfrm>
        </p:grpSpPr>
        <p:sp>
          <p:nvSpPr>
            <p:cNvPr id="120" name="矩形​​ 3"/>
            <p:cNvSpPr/>
            <p:nvPr/>
          </p:nvSpPr>
          <p:spPr>
            <a:xfrm>
              <a:off x="1691679" y="2347388"/>
              <a:ext cx="730541" cy="737111"/>
            </a:xfrm>
            <a:custGeom>
              <a:avLst/>
              <a:gdLst/>
              <a:ahLst/>
              <a:cxnLst/>
              <a:rect l="l" t="t" r="r" b="b"/>
              <a:pathLst>
                <a:path w="1152128" h="936104">
                  <a:moveTo>
                    <a:pt x="0" y="0"/>
                  </a:moveTo>
                  <a:lnTo>
                    <a:pt x="1152128" y="0"/>
                  </a:lnTo>
                  <a:lnTo>
                    <a:pt x="1152128" y="792088"/>
                  </a:lnTo>
                  <a:lnTo>
                    <a:pt x="720080" y="792088"/>
                  </a:lnTo>
                  <a:lnTo>
                    <a:pt x="576064" y="936104"/>
                  </a:lnTo>
                  <a:lnTo>
                    <a:pt x="432048" y="792088"/>
                  </a:lnTo>
                  <a:lnTo>
                    <a:pt x="0" y="792088"/>
                  </a:lnTo>
                  <a:close/>
                </a:path>
              </a:pathLst>
            </a:custGeom>
            <a:solidFill>
              <a:srgbClr val="1B215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prstClr val="white"/>
                </a:solidFill>
              </a:endParaRPr>
            </a:p>
          </p:txBody>
        </p:sp>
        <p:sp>
          <p:nvSpPr>
            <p:cNvPr id="121" name="TextBox 120"/>
            <p:cNvSpPr txBox="1">
              <a:spLocks noChangeArrowheads="1"/>
            </p:cNvSpPr>
            <p:nvPr/>
          </p:nvSpPr>
          <p:spPr bwMode="auto">
            <a:xfrm>
              <a:off x="1845165" y="2324967"/>
              <a:ext cx="366927" cy="674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4267" dirty="0">
                  <a:solidFill>
                    <a:prstClr val="white"/>
                  </a:solidFill>
                  <a:latin typeface="Arial Unicode MS" pitchFamily="34" charset="-122"/>
                  <a:ea typeface="Arial Unicode MS" pitchFamily="34" charset="-122"/>
                  <a:cs typeface="Arial Unicode MS" pitchFamily="34" charset="-122"/>
                </a:rPr>
                <a:t>2</a:t>
              </a:r>
              <a:endParaRPr lang="zh-CN" altLang="en-US" sz="4267" dirty="0">
                <a:solidFill>
                  <a:prstClr val="white"/>
                </a:solidFill>
                <a:latin typeface="Arial Unicode MS" pitchFamily="34" charset="-122"/>
                <a:ea typeface="Arial Unicode MS" pitchFamily="34" charset="-122"/>
                <a:cs typeface="Arial Unicode MS" pitchFamily="34" charset="-122"/>
              </a:endParaRPr>
            </a:p>
          </p:txBody>
        </p:sp>
      </p:grpSp>
      <p:grpSp>
        <p:nvGrpSpPr>
          <p:cNvPr id="122" name="组合 20"/>
          <p:cNvGrpSpPr/>
          <p:nvPr/>
        </p:nvGrpSpPr>
        <p:grpSpPr>
          <a:xfrm>
            <a:off x="2043742" y="4380615"/>
            <a:ext cx="974055" cy="845316"/>
            <a:chOff x="1691679" y="3175961"/>
            <a:chExt cx="730541" cy="760784"/>
          </a:xfrm>
        </p:grpSpPr>
        <p:sp>
          <p:nvSpPr>
            <p:cNvPr id="123" name="矩形​​ 3"/>
            <p:cNvSpPr/>
            <p:nvPr/>
          </p:nvSpPr>
          <p:spPr>
            <a:xfrm>
              <a:off x="1691679" y="3198382"/>
              <a:ext cx="730541" cy="738363"/>
            </a:xfrm>
            <a:custGeom>
              <a:avLst/>
              <a:gdLst/>
              <a:ahLst/>
              <a:cxnLst/>
              <a:rect l="l" t="t" r="r" b="b"/>
              <a:pathLst>
                <a:path w="1152128" h="936104">
                  <a:moveTo>
                    <a:pt x="0" y="0"/>
                  </a:moveTo>
                  <a:lnTo>
                    <a:pt x="1152128" y="0"/>
                  </a:lnTo>
                  <a:lnTo>
                    <a:pt x="1152128" y="792088"/>
                  </a:lnTo>
                  <a:lnTo>
                    <a:pt x="720080" y="792088"/>
                  </a:lnTo>
                  <a:lnTo>
                    <a:pt x="576064" y="936104"/>
                  </a:lnTo>
                  <a:lnTo>
                    <a:pt x="432048" y="792088"/>
                  </a:lnTo>
                  <a:lnTo>
                    <a:pt x="0" y="792088"/>
                  </a:lnTo>
                  <a:close/>
                </a:path>
              </a:pathLst>
            </a:custGeom>
            <a:solidFill>
              <a:srgbClr val="1B215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3200">
                <a:solidFill>
                  <a:prstClr val="white"/>
                </a:solidFill>
              </a:endParaRPr>
            </a:p>
          </p:txBody>
        </p:sp>
        <p:sp>
          <p:nvSpPr>
            <p:cNvPr id="124" name="TextBox 123"/>
            <p:cNvSpPr txBox="1">
              <a:spLocks noChangeArrowheads="1"/>
            </p:cNvSpPr>
            <p:nvPr/>
          </p:nvSpPr>
          <p:spPr bwMode="auto">
            <a:xfrm>
              <a:off x="1845165" y="3175961"/>
              <a:ext cx="366927" cy="674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4267" dirty="0">
                  <a:solidFill>
                    <a:prstClr val="white"/>
                  </a:solidFill>
                  <a:latin typeface="Arial Unicode MS" pitchFamily="34" charset="-122"/>
                  <a:ea typeface="Arial Unicode MS" pitchFamily="34" charset="-122"/>
                  <a:cs typeface="Arial Unicode MS" pitchFamily="34" charset="-122"/>
                </a:rPr>
                <a:t>3</a:t>
              </a:r>
              <a:endParaRPr lang="zh-CN" altLang="en-US" sz="4267" dirty="0">
                <a:solidFill>
                  <a:prstClr val="white"/>
                </a:solidFill>
                <a:latin typeface="Arial Unicode MS" pitchFamily="34" charset="-122"/>
                <a:ea typeface="Arial Unicode MS" pitchFamily="34" charset="-122"/>
                <a:cs typeface="Arial Unicode MS" pitchFamily="34" charset="-122"/>
              </a:endParaRPr>
            </a:p>
          </p:txBody>
        </p:sp>
      </p:grpSp>
      <p:sp>
        <p:nvSpPr>
          <p:cNvPr id="127" name="TextBox 21"/>
          <p:cNvSpPr txBox="1">
            <a:spLocks noChangeArrowheads="1"/>
          </p:cNvSpPr>
          <p:nvPr/>
        </p:nvSpPr>
        <p:spPr bwMode="auto">
          <a:xfrm>
            <a:off x="2614833" y="4954167"/>
            <a:ext cx="184731" cy="748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endParaRPr lang="zh-CN" altLang="en-US" sz="4267" dirty="0">
              <a:solidFill>
                <a:prstClr val="white"/>
              </a:solidFill>
              <a:latin typeface="Arial Unicode MS" pitchFamily="34" charset="-122"/>
              <a:ea typeface="Arial Unicode MS" pitchFamily="34" charset="-122"/>
              <a:cs typeface="Arial Unicode MS" pitchFamily="34" charset="-122"/>
            </a:endParaRPr>
          </a:p>
        </p:txBody>
      </p:sp>
      <p:sp>
        <p:nvSpPr>
          <p:cNvPr id="128" name="标题 24"/>
          <p:cNvSpPr txBox="1">
            <a:spLocks/>
          </p:cNvSpPr>
          <p:nvPr/>
        </p:nvSpPr>
        <p:spPr bwMode="auto">
          <a:xfrm>
            <a:off x="2230488" y="774359"/>
            <a:ext cx="2883443" cy="13280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08" tIns="60955" rIns="121908" bIns="60955" numCol="1" rtlCol="0" anchor="ctr" anchorCtr="0" compatLnSpc="1">
            <a:noAutofit/>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algn="l" eaLnBrk="1" fontAlgn="auto" hangingPunct="1">
              <a:spcAft>
                <a:spcPts val="0"/>
              </a:spcAft>
              <a:defRPr/>
            </a:pPr>
            <a:r>
              <a:rPr lang="zh-CN" altLang="en-US" sz="4800" b="1" dirty="0">
                <a:solidFill>
                  <a:schemeClr val="bg1">
                    <a:lumMod val="50000"/>
                  </a:schemeClr>
                </a:solidFill>
                <a:latin typeface="微软雅黑" pitchFamily="34" charset="-122"/>
                <a:ea typeface="微软雅黑" pitchFamily="34" charset="-122"/>
              </a:rPr>
              <a:t>目 录 </a:t>
            </a:r>
            <a:r>
              <a:rPr lang="en-US" altLang="zh-CN" sz="3200" b="1" dirty="0">
                <a:latin typeface="微软雅黑" pitchFamily="34" charset="-122"/>
                <a:ea typeface="微软雅黑" pitchFamily="34" charset="-122"/>
              </a:rPr>
              <a:t>ONTENTS</a:t>
            </a:r>
            <a:endParaRPr lang="zh-CN" altLang="en-US" sz="3200" b="1" dirty="0">
              <a:latin typeface="微软雅黑" pitchFamily="34" charset="-122"/>
              <a:ea typeface="微软雅黑" pitchFamily="34" charset="-122"/>
            </a:endParaRPr>
          </a:p>
        </p:txBody>
      </p:sp>
      <p:sp>
        <p:nvSpPr>
          <p:cNvPr id="129" name="矩形​​ 9"/>
          <p:cNvSpPr/>
          <p:nvPr/>
        </p:nvSpPr>
        <p:spPr>
          <a:xfrm>
            <a:off x="3444611" y="2204612"/>
            <a:ext cx="7263510" cy="693865"/>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path path="circle">
              <a:fillToRect l="100000" t="100000"/>
            </a:path>
            <a:tileRect r="-100000" b="-100000"/>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a:defRPr/>
            </a:pPr>
            <a:endParaRPr lang="zh-CN" altLang="en-US" sz="3200">
              <a:solidFill>
                <a:prstClr val="white"/>
              </a:solidFill>
            </a:endParaRPr>
          </a:p>
        </p:txBody>
      </p:sp>
      <p:sp>
        <p:nvSpPr>
          <p:cNvPr id="130" name="矩形​​ 10"/>
          <p:cNvSpPr/>
          <p:nvPr/>
        </p:nvSpPr>
        <p:spPr>
          <a:xfrm>
            <a:off x="3503568" y="3270481"/>
            <a:ext cx="7225720" cy="693867"/>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path path="circle">
              <a:fillToRect l="100000" t="100000"/>
            </a:path>
            <a:tileRect r="-100000" b="-100000"/>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a:defRPr/>
            </a:pPr>
            <a:endParaRPr lang="zh-CN" altLang="en-US" sz="3200">
              <a:solidFill>
                <a:prstClr val="white"/>
              </a:solidFill>
            </a:endParaRPr>
          </a:p>
        </p:txBody>
      </p:sp>
      <p:sp>
        <p:nvSpPr>
          <p:cNvPr id="131" name="矩形​​ 11"/>
          <p:cNvSpPr/>
          <p:nvPr/>
        </p:nvSpPr>
        <p:spPr>
          <a:xfrm>
            <a:off x="3478506" y="4398609"/>
            <a:ext cx="7269832" cy="693867"/>
          </a:xfrm>
          <a:prstGeom prst="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path path="circle">
              <a:fillToRect l="100000" t="100000"/>
            </a:path>
            <a:tileRect r="-100000" b="-100000"/>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anchor="ctr"/>
          <a:lstStyle/>
          <a:p>
            <a:pPr algn="ctr">
              <a:defRPr/>
            </a:pPr>
            <a:endParaRPr lang="zh-CN" altLang="en-US" sz="3200">
              <a:solidFill>
                <a:prstClr val="white"/>
              </a:solidFill>
            </a:endParaRPr>
          </a:p>
        </p:txBody>
      </p:sp>
      <p:sp>
        <p:nvSpPr>
          <p:cNvPr id="133" name="TextBox 132"/>
          <p:cNvSpPr txBox="1"/>
          <p:nvPr/>
        </p:nvSpPr>
        <p:spPr>
          <a:xfrm>
            <a:off x="4013316" y="2265395"/>
            <a:ext cx="6285671" cy="615543"/>
          </a:xfrm>
          <a:prstGeom prst="rect">
            <a:avLst/>
          </a:prstGeom>
          <a:noFill/>
        </p:spPr>
        <p:txBody>
          <a:bodyPr wrap="none" lIns="121908" tIns="60955" rIns="121908" bIns="60955">
            <a:spAutoFit/>
          </a:bodyPr>
          <a:lstStyle/>
          <a:p>
            <a:r>
              <a:rPr kumimoji="1" lang="en-US" altLang="zh-CN" sz="3200" dirty="0" smtClean="0">
                <a:solidFill>
                  <a:schemeClr val="bg1">
                    <a:lumMod val="50000"/>
                  </a:schemeClr>
                </a:solidFill>
                <a:latin typeface="微软雅黑"/>
                <a:ea typeface="微软雅黑"/>
              </a:rPr>
              <a:t>Rational software architect</a:t>
            </a:r>
            <a:r>
              <a:rPr kumimoji="1" lang="zh-CN" altLang="en-US" sz="3200" dirty="0" smtClean="0">
                <a:solidFill>
                  <a:schemeClr val="bg1">
                    <a:lumMod val="50000"/>
                  </a:schemeClr>
                </a:solidFill>
                <a:latin typeface="微软雅黑"/>
                <a:ea typeface="微软雅黑"/>
              </a:rPr>
              <a:t>介绍</a:t>
            </a:r>
            <a:endParaRPr kumimoji="1" lang="zh-CN" altLang="en-US" sz="3200" dirty="0">
              <a:solidFill>
                <a:schemeClr val="bg1">
                  <a:lumMod val="50000"/>
                </a:schemeClr>
              </a:solidFill>
              <a:latin typeface="微软雅黑"/>
              <a:ea typeface="微软雅黑"/>
            </a:endParaRPr>
          </a:p>
        </p:txBody>
      </p:sp>
      <p:sp>
        <p:nvSpPr>
          <p:cNvPr id="134" name="TextBox 133"/>
          <p:cNvSpPr txBox="1"/>
          <p:nvPr/>
        </p:nvSpPr>
        <p:spPr>
          <a:xfrm>
            <a:off x="5892142" y="3335218"/>
            <a:ext cx="1887672" cy="615543"/>
          </a:xfrm>
          <a:prstGeom prst="rect">
            <a:avLst/>
          </a:prstGeom>
          <a:noFill/>
        </p:spPr>
        <p:txBody>
          <a:bodyPr wrap="none" lIns="121908" tIns="60955" rIns="121908" bIns="60955">
            <a:spAutoFit/>
          </a:bodyPr>
          <a:lstStyle/>
          <a:p>
            <a:r>
              <a:rPr kumimoji="1" lang="zh-CN" altLang="en-US" sz="3200" dirty="0" smtClean="0">
                <a:solidFill>
                  <a:schemeClr val="bg1">
                    <a:lumMod val="50000"/>
                  </a:schemeClr>
                </a:solidFill>
                <a:latin typeface="微软雅黑"/>
                <a:ea typeface="微软雅黑"/>
              </a:rPr>
              <a:t>图的介绍</a:t>
            </a:r>
            <a:endParaRPr kumimoji="1" lang="zh-CN" altLang="en-US" sz="3200" dirty="0">
              <a:solidFill>
                <a:schemeClr val="bg1">
                  <a:lumMod val="50000"/>
                </a:schemeClr>
              </a:solidFill>
              <a:latin typeface="微软雅黑"/>
              <a:ea typeface="微软雅黑"/>
            </a:endParaRPr>
          </a:p>
        </p:txBody>
      </p:sp>
      <p:sp>
        <p:nvSpPr>
          <p:cNvPr id="135" name="TextBox 134"/>
          <p:cNvSpPr txBox="1"/>
          <p:nvPr/>
        </p:nvSpPr>
        <p:spPr>
          <a:xfrm>
            <a:off x="5624088" y="4463662"/>
            <a:ext cx="2298041" cy="615543"/>
          </a:xfrm>
          <a:prstGeom prst="rect">
            <a:avLst/>
          </a:prstGeom>
          <a:noFill/>
        </p:spPr>
        <p:txBody>
          <a:bodyPr wrap="none" lIns="121908" tIns="60955" rIns="121908" bIns="60955">
            <a:spAutoFit/>
          </a:bodyPr>
          <a:lstStyle/>
          <a:p>
            <a:r>
              <a:rPr kumimoji="1" lang="zh-CN" altLang="en-US" sz="3200" dirty="0">
                <a:solidFill>
                  <a:schemeClr val="bg1">
                    <a:lumMod val="50000"/>
                  </a:schemeClr>
                </a:solidFill>
                <a:latin typeface="微软雅黑"/>
                <a:ea typeface="微软雅黑"/>
              </a:rPr>
              <a:t>分工</a:t>
            </a:r>
            <a:r>
              <a:rPr kumimoji="1" lang="zh-CN" altLang="en-US" sz="3200" dirty="0" smtClean="0">
                <a:solidFill>
                  <a:schemeClr val="bg1">
                    <a:lumMod val="50000"/>
                  </a:schemeClr>
                </a:solidFill>
                <a:latin typeface="微软雅黑"/>
                <a:ea typeface="微软雅黑"/>
              </a:rPr>
              <a:t>及绩效</a:t>
            </a:r>
            <a:endParaRPr kumimoji="1" lang="zh-CN" altLang="en-US" sz="3200" dirty="0">
              <a:solidFill>
                <a:schemeClr val="bg1">
                  <a:lumMod val="50000"/>
                </a:schemeClr>
              </a:solidFill>
              <a:latin typeface="微软雅黑"/>
              <a:ea typeface="微软雅黑"/>
            </a:endParaRPr>
          </a:p>
        </p:txBody>
      </p:sp>
      <p:grpSp>
        <p:nvGrpSpPr>
          <p:cNvPr id="137" name="组合 14"/>
          <p:cNvGrpSpPr/>
          <p:nvPr/>
        </p:nvGrpSpPr>
        <p:grpSpPr>
          <a:xfrm>
            <a:off x="2019230" y="2147723"/>
            <a:ext cx="974055" cy="858904"/>
            <a:chOff x="1691679" y="1460493"/>
            <a:chExt cx="730541" cy="773013"/>
          </a:xfrm>
        </p:grpSpPr>
        <p:sp>
          <p:nvSpPr>
            <p:cNvPr id="138" name="矩形​​ 3"/>
            <p:cNvSpPr/>
            <p:nvPr/>
          </p:nvSpPr>
          <p:spPr>
            <a:xfrm>
              <a:off x="1691679" y="1495143"/>
              <a:ext cx="730541" cy="738363"/>
            </a:xfrm>
            <a:custGeom>
              <a:avLst/>
              <a:gdLst/>
              <a:ahLst/>
              <a:cxnLst/>
              <a:rect l="l" t="t" r="r" b="b"/>
              <a:pathLst>
                <a:path w="1152128" h="936104">
                  <a:moveTo>
                    <a:pt x="0" y="0"/>
                  </a:moveTo>
                  <a:lnTo>
                    <a:pt x="1152128" y="0"/>
                  </a:lnTo>
                  <a:lnTo>
                    <a:pt x="1152128" y="792088"/>
                  </a:lnTo>
                  <a:lnTo>
                    <a:pt x="720080" y="792088"/>
                  </a:lnTo>
                  <a:lnTo>
                    <a:pt x="576064" y="936104"/>
                  </a:lnTo>
                  <a:lnTo>
                    <a:pt x="432048" y="792088"/>
                  </a:lnTo>
                  <a:lnTo>
                    <a:pt x="0" y="792088"/>
                  </a:lnTo>
                  <a:close/>
                </a:path>
              </a:pathLst>
            </a:custGeom>
            <a:solidFill>
              <a:srgbClr val="1B2153"/>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endParaRPr>
            </a:p>
          </p:txBody>
        </p:sp>
        <p:sp>
          <p:nvSpPr>
            <p:cNvPr id="139" name="TextBox 17"/>
            <p:cNvSpPr txBox="1">
              <a:spLocks noChangeArrowheads="1"/>
            </p:cNvSpPr>
            <p:nvPr/>
          </p:nvSpPr>
          <p:spPr bwMode="auto">
            <a:xfrm>
              <a:off x="1842320" y="1460493"/>
              <a:ext cx="366927" cy="674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eaLnBrk="1" hangingPunct="1"/>
              <a:r>
                <a:rPr lang="en-US" altLang="zh-CN" sz="4267" dirty="0">
                  <a:solidFill>
                    <a:prstClr val="white"/>
                  </a:solidFill>
                  <a:latin typeface="Arial Unicode MS" pitchFamily="34" charset="-122"/>
                  <a:ea typeface="Arial Unicode MS" pitchFamily="34" charset="-122"/>
                  <a:cs typeface="Arial Unicode MS" pitchFamily="34" charset="-122"/>
                </a:rPr>
                <a:t>1</a:t>
              </a:r>
              <a:endParaRPr lang="zh-CN" altLang="en-US" sz="4267" dirty="0">
                <a:solidFill>
                  <a:prstClr val="white"/>
                </a:solidFill>
                <a:latin typeface="Arial Unicode MS" pitchFamily="34" charset="-122"/>
                <a:ea typeface="Arial Unicode MS" pitchFamily="34" charset="-122"/>
                <a:cs typeface="Arial Unicode MS" pitchFamily="34" charset="-122"/>
              </a:endParaRPr>
            </a:p>
          </p:txBody>
        </p:sp>
      </p:grpSp>
      <p:sp>
        <p:nvSpPr>
          <p:cNvPr id="140" name="标题 24"/>
          <p:cNvSpPr txBox="1">
            <a:spLocks/>
          </p:cNvSpPr>
          <p:nvPr/>
        </p:nvSpPr>
        <p:spPr bwMode="auto">
          <a:xfrm>
            <a:off x="1327729" y="950265"/>
            <a:ext cx="894281" cy="960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21908" tIns="60955" rIns="121908" bIns="60955" numCol="1" rtlCol="0" anchor="ctr" anchorCtr="0" compatLnSpc="1">
            <a:noAutofit/>
          </a:bodyPr>
          <a:lst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ea typeface="宋体" charset="-122"/>
              </a:defRPr>
            </a:lvl2pPr>
            <a:lvl3pPr algn="ctr" rtl="0" eaLnBrk="0" fontAlgn="base" hangingPunct="0">
              <a:spcBef>
                <a:spcPct val="0"/>
              </a:spcBef>
              <a:spcAft>
                <a:spcPct val="0"/>
              </a:spcAft>
              <a:defRPr sz="4400">
                <a:solidFill>
                  <a:schemeClr val="tx1"/>
                </a:solidFill>
                <a:latin typeface="Calibri" pitchFamily="34" charset="0"/>
                <a:ea typeface="宋体" charset="-122"/>
              </a:defRPr>
            </a:lvl3pPr>
            <a:lvl4pPr algn="ctr" rtl="0" eaLnBrk="0" fontAlgn="base" hangingPunct="0">
              <a:spcBef>
                <a:spcPct val="0"/>
              </a:spcBef>
              <a:spcAft>
                <a:spcPct val="0"/>
              </a:spcAft>
              <a:defRPr sz="4400">
                <a:solidFill>
                  <a:schemeClr val="tx1"/>
                </a:solidFill>
                <a:latin typeface="Calibri" pitchFamily="34" charset="0"/>
                <a:ea typeface="宋体" charset="-122"/>
              </a:defRPr>
            </a:lvl4pPr>
            <a:lvl5pPr algn="ctr" rtl="0" eaLnBrk="0" fontAlgn="base" hangingPunct="0">
              <a:spcBef>
                <a:spcPct val="0"/>
              </a:spcBef>
              <a:spcAft>
                <a:spcPct val="0"/>
              </a:spcAft>
              <a:defRPr sz="4400">
                <a:solidFill>
                  <a:schemeClr val="tx1"/>
                </a:solidFill>
                <a:latin typeface="Calibri" pitchFamily="34" charset="0"/>
                <a:ea typeface="宋体" charset="-122"/>
              </a:defRPr>
            </a:lvl5pPr>
            <a:lvl6pPr marL="457200" algn="ctr" rtl="0" eaLnBrk="1" fontAlgn="base" hangingPunct="1">
              <a:spcBef>
                <a:spcPct val="0"/>
              </a:spcBef>
              <a:spcAft>
                <a:spcPct val="0"/>
              </a:spcAft>
              <a:defRPr sz="4400">
                <a:solidFill>
                  <a:schemeClr val="tx1"/>
                </a:solidFill>
                <a:latin typeface="Calibri" pitchFamily="34" charset="0"/>
                <a:ea typeface="宋体" charset="-122"/>
              </a:defRPr>
            </a:lvl6pPr>
            <a:lvl7pPr marL="914400" algn="ctr" rtl="0" eaLnBrk="1" fontAlgn="base" hangingPunct="1">
              <a:spcBef>
                <a:spcPct val="0"/>
              </a:spcBef>
              <a:spcAft>
                <a:spcPct val="0"/>
              </a:spcAft>
              <a:defRPr sz="4400">
                <a:solidFill>
                  <a:schemeClr val="tx1"/>
                </a:solidFill>
                <a:latin typeface="Calibri" pitchFamily="34" charset="0"/>
                <a:ea typeface="宋体" charset="-122"/>
              </a:defRPr>
            </a:lvl7pPr>
            <a:lvl8pPr marL="1371600" algn="ctr" rtl="0" eaLnBrk="1" fontAlgn="base" hangingPunct="1">
              <a:spcBef>
                <a:spcPct val="0"/>
              </a:spcBef>
              <a:spcAft>
                <a:spcPct val="0"/>
              </a:spcAft>
              <a:defRPr sz="4400">
                <a:solidFill>
                  <a:schemeClr val="tx1"/>
                </a:solidFill>
                <a:latin typeface="Calibri" pitchFamily="34" charset="0"/>
                <a:ea typeface="宋体" charset="-122"/>
              </a:defRPr>
            </a:lvl8pPr>
            <a:lvl9pPr marL="1828800" algn="ctr" rtl="0" eaLnBrk="1" fontAlgn="base" hangingPunct="1">
              <a:spcBef>
                <a:spcPct val="0"/>
              </a:spcBef>
              <a:spcAft>
                <a:spcPct val="0"/>
              </a:spcAft>
              <a:defRPr sz="4400">
                <a:solidFill>
                  <a:schemeClr val="tx1"/>
                </a:solidFill>
                <a:latin typeface="Calibri" pitchFamily="34" charset="0"/>
                <a:ea typeface="宋体" charset="-122"/>
              </a:defRPr>
            </a:lvl9pPr>
          </a:lstStyle>
          <a:p>
            <a:pPr algn="l" eaLnBrk="1" fontAlgn="auto" hangingPunct="1">
              <a:spcAft>
                <a:spcPts val="0"/>
              </a:spcAft>
              <a:defRPr/>
            </a:pPr>
            <a:r>
              <a:rPr lang="en-US" altLang="zh-CN" sz="10666" dirty="0">
                <a:latin typeface="微软雅黑" pitchFamily="34" charset="-122"/>
                <a:ea typeface="微软雅黑" pitchFamily="34" charset="-122"/>
              </a:rPr>
              <a:t>C</a:t>
            </a:r>
            <a:endParaRPr lang="zh-CN" altLang="en-US" sz="10666" dirty="0">
              <a:latin typeface="微软雅黑" pitchFamily="34" charset="-122"/>
              <a:ea typeface="微软雅黑" pitchFamily="34" charset="-122"/>
            </a:endParaRPr>
          </a:p>
        </p:txBody>
      </p:sp>
      <p:sp>
        <p:nvSpPr>
          <p:cNvPr id="250" name="灯片编号占位符 4"/>
          <p:cNvSpPr>
            <a:spLocks noGrp="1"/>
          </p:cNvSpPr>
          <p:nvPr>
            <p:ph type="sldNum" sz="quarter" idx="12"/>
          </p:nvPr>
        </p:nvSpPr>
        <p:spPr>
          <a:xfrm>
            <a:off x="9162954" y="6498037"/>
            <a:ext cx="2844800" cy="365125"/>
          </a:xfrm>
        </p:spPr>
        <p:txBody>
          <a:bodyPr/>
          <a:lstStyle/>
          <a:p>
            <a:r>
              <a:rPr lang="en-US" dirty="0" smtClean="0">
                <a:solidFill>
                  <a:schemeClr val="bg1"/>
                </a:solidFill>
              </a:rPr>
              <a:t>2</a:t>
            </a:r>
            <a:endParaRPr lang="en-US" dirty="0">
              <a:solidFill>
                <a:schemeClr val="bg1"/>
              </a:solidFill>
            </a:endParaRPr>
          </a:p>
        </p:txBody>
      </p:sp>
    </p:spTree>
    <p:extLst>
      <p:ext uri="{BB962C8B-B14F-4D97-AF65-F5344CB8AC3E}">
        <p14:creationId xmlns:p14="http://schemas.microsoft.com/office/powerpoint/2010/main" val="1021639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wipe(left)">
                                      <p:cBhvr>
                                        <p:cTn id="7" dur="500"/>
                                        <p:tgtEl>
                                          <p:spTgt spid="140"/>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28"/>
                                        </p:tgtEl>
                                        <p:attrNameLst>
                                          <p:attrName>style.visibility</p:attrName>
                                        </p:attrNameLst>
                                      </p:cBhvr>
                                      <p:to>
                                        <p:strVal val="visible"/>
                                      </p:to>
                                    </p:set>
                                    <p:animEffect transition="in" filter="wipe(left)">
                                      <p:cBhvr>
                                        <p:cTn id="11" dur="500"/>
                                        <p:tgtEl>
                                          <p:spTgt spid="128"/>
                                        </p:tgtEl>
                                      </p:cBhvr>
                                    </p:animEffect>
                                  </p:childTnLst>
                                </p:cTn>
                              </p:par>
                            </p:childTnLst>
                          </p:cTn>
                        </p:par>
                        <p:par>
                          <p:cTn id="12" fill="hold">
                            <p:stCondLst>
                              <p:cond delay="1000"/>
                            </p:stCondLst>
                            <p:childTnLst>
                              <p:par>
                                <p:cTn id="13" presetID="12" presetClass="entr" presetSubtype="8" fill="hold" nodeType="afterEffect">
                                  <p:stCondLst>
                                    <p:cond delay="0"/>
                                  </p:stCondLst>
                                  <p:childTnLst>
                                    <p:set>
                                      <p:cBhvr>
                                        <p:cTn id="14" dur="1" fill="hold">
                                          <p:stCondLst>
                                            <p:cond delay="0"/>
                                          </p:stCondLst>
                                        </p:cTn>
                                        <p:tgtEl>
                                          <p:spTgt spid="137"/>
                                        </p:tgtEl>
                                        <p:attrNameLst>
                                          <p:attrName>style.visibility</p:attrName>
                                        </p:attrNameLst>
                                      </p:cBhvr>
                                      <p:to>
                                        <p:strVal val="visible"/>
                                      </p:to>
                                    </p:set>
                                    <p:anim calcmode="lin" valueType="num">
                                      <p:cBhvr additive="base">
                                        <p:cTn id="15" dur="500"/>
                                        <p:tgtEl>
                                          <p:spTgt spid="137"/>
                                        </p:tgtEl>
                                        <p:attrNameLst>
                                          <p:attrName>ppt_x</p:attrName>
                                        </p:attrNameLst>
                                      </p:cBhvr>
                                      <p:tavLst>
                                        <p:tav tm="0">
                                          <p:val>
                                            <p:strVal val="#ppt_x-#ppt_w*1.125000"/>
                                          </p:val>
                                        </p:tav>
                                        <p:tav tm="100000">
                                          <p:val>
                                            <p:strVal val="#ppt_x"/>
                                          </p:val>
                                        </p:tav>
                                      </p:tavLst>
                                    </p:anim>
                                    <p:animEffect transition="in" filter="wipe(right)">
                                      <p:cBhvr>
                                        <p:cTn id="16" dur="500"/>
                                        <p:tgtEl>
                                          <p:spTgt spid="137"/>
                                        </p:tgtEl>
                                      </p:cBhvr>
                                    </p:animEffect>
                                  </p:childTnLst>
                                </p:cTn>
                              </p:par>
                              <p:par>
                                <p:cTn id="17" presetID="12" presetClass="entr" presetSubtype="8" fill="hold" nodeType="withEffect">
                                  <p:stCondLst>
                                    <p:cond delay="250"/>
                                  </p:stCondLst>
                                  <p:childTnLst>
                                    <p:set>
                                      <p:cBhvr>
                                        <p:cTn id="18" dur="1" fill="hold">
                                          <p:stCondLst>
                                            <p:cond delay="0"/>
                                          </p:stCondLst>
                                        </p:cTn>
                                        <p:tgtEl>
                                          <p:spTgt spid="119"/>
                                        </p:tgtEl>
                                        <p:attrNameLst>
                                          <p:attrName>style.visibility</p:attrName>
                                        </p:attrNameLst>
                                      </p:cBhvr>
                                      <p:to>
                                        <p:strVal val="visible"/>
                                      </p:to>
                                    </p:set>
                                    <p:anim calcmode="lin" valueType="num">
                                      <p:cBhvr additive="base">
                                        <p:cTn id="19" dur="500"/>
                                        <p:tgtEl>
                                          <p:spTgt spid="119"/>
                                        </p:tgtEl>
                                        <p:attrNameLst>
                                          <p:attrName>ppt_x</p:attrName>
                                        </p:attrNameLst>
                                      </p:cBhvr>
                                      <p:tavLst>
                                        <p:tav tm="0">
                                          <p:val>
                                            <p:strVal val="#ppt_x-#ppt_w*1.125000"/>
                                          </p:val>
                                        </p:tav>
                                        <p:tav tm="100000">
                                          <p:val>
                                            <p:strVal val="#ppt_x"/>
                                          </p:val>
                                        </p:tav>
                                      </p:tavLst>
                                    </p:anim>
                                    <p:animEffect transition="in" filter="wipe(right)">
                                      <p:cBhvr>
                                        <p:cTn id="20" dur="500"/>
                                        <p:tgtEl>
                                          <p:spTgt spid="119"/>
                                        </p:tgtEl>
                                      </p:cBhvr>
                                    </p:animEffect>
                                  </p:childTnLst>
                                </p:cTn>
                              </p:par>
                              <p:par>
                                <p:cTn id="21" presetID="12" presetClass="entr" presetSubtype="8" fill="hold" nodeType="withEffect">
                                  <p:stCondLst>
                                    <p:cond delay="500"/>
                                  </p:stCondLst>
                                  <p:childTnLst>
                                    <p:set>
                                      <p:cBhvr>
                                        <p:cTn id="22" dur="1" fill="hold">
                                          <p:stCondLst>
                                            <p:cond delay="0"/>
                                          </p:stCondLst>
                                        </p:cTn>
                                        <p:tgtEl>
                                          <p:spTgt spid="122"/>
                                        </p:tgtEl>
                                        <p:attrNameLst>
                                          <p:attrName>style.visibility</p:attrName>
                                        </p:attrNameLst>
                                      </p:cBhvr>
                                      <p:to>
                                        <p:strVal val="visible"/>
                                      </p:to>
                                    </p:set>
                                    <p:anim calcmode="lin" valueType="num">
                                      <p:cBhvr additive="base">
                                        <p:cTn id="23" dur="500"/>
                                        <p:tgtEl>
                                          <p:spTgt spid="122"/>
                                        </p:tgtEl>
                                        <p:attrNameLst>
                                          <p:attrName>ppt_x</p:attrName>
                                        </p:attrNameLst>
                                      </p:cBhvr>
                                      <p:tavLst>
                                        <p:tav tm="0">
                                          <p:val>
                                            <p:strVal val="#ppt_x-#ppt_w*1.125000"/>
                                          </p:val>
                                        </p:tav>
                                        <p:tav tm="100000">
                                          <p:val>
                                            <p:strVal val="#ppt_x"/>
                                          </p:val>
                                        </p:tav>
                                      </p:tavLst>
                                    </p:anim>
                                    <p:animEffect transition="in" filter="wipe(right)">
                                      <p:cBhvr>
                                        <p:cTn id="24" dur="500"/>
                                        <p:tgtEl>
                                          <p:spTgt spid="122"/>
                                        </p:tgtEl>
                                      </p:cBhvr>
                                    </p:animEffect>
                                  </p:childTnLst>
                                </p:cTn>
                              </p:par>
                              <p:par>
                                <p:cTn id="25" presetID="12" presetClass="entr" presetSubtype="2" fill="hold" grpId="0" nodeType="withEffect">
                                  <p:stCondLst>
                                    <p:cond delay="250"/>
                                  </p:stCondLst>
                                  <p:childTnLst>
                                    <p:set>
                                      <p:cBhvr>
                                        <p:cTn id="26" dur="1" fill="hold">
                                          <p:stCondLst>
                                            <p:cond delay="0"/>
                                          </p:stCondLst>
                                        </p:cTn>
                                        <p:tgtEl>
                                          <p:spTgt spid="131"/>
                                        </p:tgtEl>
                                        <p:attrNameLst>
                                          <p:attrName>style.visibility</p:attrName>
                                        </p:attrNameLst>
                                      </p:cBhvr>
                                      <p:to>
                                        <p:strVal val="visible"/>
                                      </p:to>
                                    </p:set>
                                    <p:anim calcmode="lin" valueType="num">
                                      <p:cBhvr additive="base">
                                        <p:cTn id="27" dur="500"/>
                                        <p:tgtEl>
                                          <p:spTgt spid="131"/>
                                        </p:tgtEl>
                                        <p:attrNameLst>
                                          <p:attrName>ppt_x</p:attrName>
                                        </p:attrNameLst>
                                      </p:cBhvr>
                                      <p:tavLst>
                                        <p:tav tm="0">
                                          <p:val>
                                            <p:strVal val="#ppt_x+#ppt_w*1.125000"/>
                                          </p:val>
                                        </p:tav>
                                        <p:tav tm="100000">
                                          <p:val>
                                            <p:strVal val="#ppt_x"/>
                                          </p:val>
                                        </p:tav>
                                      </p:tavLst>
                                    </p:anim>
                                    <p:animEffect transition="in" filter="wipe(left)">
                                      <p:cBhvr>
                                        <p:cTn id="28" dur="500"/>
                                        <p:tgtEl>
                                          <p:spTgt spid="131"/>
                                        </p:tgtEl>
                                      </p:cBhvr>
                                    </p:animEffect>
                                  </p:childTnLst>
                                </p:cTn>
                              </p:par>
                              <p:par>
                                <p:cTn id="29" presetID="12" presetClass="entr" presetSubtype="2" fill="hold" grpId="0" nodeType="withEffect">
                                  <p:stCondLst>
                                    <p:cond delay="500"/>
                                  </p:stCondLst>
                                  <p:childTnLst>
                                    <p:set>
                                      <p:cBhvr>
                                        <p:cTn id="30" dur="1" fill="hold">
                                          <p:stCondLst>
                                            <p:cond delay="0"/>
                                          </p:stCondLst>
                                        </p:cTn>
                                        <p:tgtEl>
                                          <p:spTgt spid="130"/>
                                        </p:tgtEl>
                                        <p:attrNameLst>
                                          <p:attrName>style.visibility</p:attrName>
                                        </p:attrNameLst>
                                      </p:cBhvr>
                                      <p:to>
                                        <p:strVal val="visible"/>
                                      </p:to>
                                    </p:set>
                                    <p:anim calcmode="lin" valueType="num">
                                      <p:cBhvr additive="base">
                                        <p:cTn id="31" dur="500"/>
                                        <p:tgtEl>
                                          <p:spTgt spid="130"/>
                                        </p:tgtEl>
                                        <p:attrNameLst>
                                          <p:attrName>ppt_x</p:attrName>
                                        </p:attrNameLst>
                                      </p:cBhvr>
                                      <p:tavLst>
                                        <p:tav tm="0">
                                          <p:val>
                                            <p:strVal val="#ppt_x+#ppt_w*1.125000"/>
                                          </p:val>
                                        </p:tav>
                                        <p:tav tm="100000">
                                          <p:val>
                                            <p:strVal val="#ppt_x"/>
                                          </p:val>
                                        </p:tav>
                                      </p:tavLst>
                                    </p:anim>
                                    <p:animEffect transition="in" filter="wipe(left)">
                                      <p:cBhvr>
                                        <p:cTn id="32" dur="500"/>
                                        <p:tgtEl>
                                          <p:spTgt spid="130"/>
                                        </p:tgtEl>
                                      </p:cBhvr>
                                    </p:animEffect>
                                  </p:childTnLst>
                                </p:cTn>
                              </p:par>
                              <p:par>
                                <p:cTn id="33" presetID="12" presetClass="entr" presetSubtype="2" fill="hold" grpId="0" nodeType="withEffect">
                                  <p:stCondLst>
                                    <p:cond delay="750"/>
                                  </p:stCondLst>
                                  <p:childTnLst>
                                    <p:set>
                                      <p:cBhvr>
                                        <p:cTn id="34" dur="1" fill="hold">
                                          <p:stCondLst>
                                            <p:cond delay="0"/>
                                          </p:stCondLst>
                                        </p:cTn>
                                        <p:tgtEl>
                                          <p:spTgt spid="129"/>
                                        </p:tgtEl>
                                        <p:attrNameLst>
                                          <p:attrName>style.visibility</p:attrName>
                                        </p:attrNameLst>
                                      </p:cBhvr>
                                      <p:to>
                                        <p:strVal val="visible"/>
                                      </p:to>
                                    </p:set>
                                    <p:anim calcmode="lin" valueType="num">
                                      <p:cBhvr additive="base">
                                        <p:cTn id="35" dur="500"/>
                                        <p:tgtEl>
                                          <p:spTgt spid="129"/>
                                        </p:tgtEl>
                                        <p:attrNameLst>
                                          <p:attrName>ppt_x</p:attrName>
                                        </p:attrNameLst>
                                      </p:cBhvr>
                                      <p:tavLst>
                                        <p:tav tm="0">
                                          <p:val>
                                            <p:strVal val="#ppt_x+#ppt_w*1.125000"/>
                                          </p:val>
                                        </p:tav>
                                        <p:tav tm="100000">
                                          <p:val>
                                            <p:strVal val="#ppt_x"/>
                                          </p:val>
                                        </p:tav>
                                      </p:tavLst>
                                    </p:anim>
                                    <p:animEffect transition="in" filter="wipe(left)">
                                      <p:cBhvr>
                                        <p:cTn id="36" dur="500"/>
                                        <p:tgtEl>
                                          <p:spTgt spid="129"/>
                                        </p:tgtEl>
                                      </p:cBhvr>
                                    </p:animEffect>
                                  </p:childTnLst>
                                </p:cTn>
                              </p:par>
                            </p:childTnLst>
                          </p:cTn>
                        </p:par>
                        <p:par>
                          <p:cTn id="37" fill="hold">
                            <p:stCondLst>
                              <p:cond delay="2250"/>
                            </p:stCondLst>
                            <p:childTnLst>
                              <p:par>
                                <p:cTn id="38" presetID="42" presetClass="entr" presetSubtype="0" fill="hold" grpId="0" nodeType="afterEffect">
                                  <p:stCondLst>
                                    <p:cond delay="0"/>
                                  </p:stCondLst>
                                  <p:childTnLst>
                                    <p:set>
                                      <p:cBhvr>
                                        <p:cTn id="39" dur="1" fill="hold">
                                          <p:stCondLst>
                                            <p:cond delay="0"/>
                                          </p:stCondLst>
                                        </p:cTn>
                                        <p:tgtEl>
                                          <p:spTgt spid="133"/>
                                        </p:tgtEl>
                                        <p:attrNameLst>
                                          <p:attrName>style.visibility</p:attrName>
                                        </p:attrNameLst>
                                      </p:cBhvr>
                                      <p:to>
                                        <p:strVal val="visible"/>
                                      </p:to>
                                    </p:set>
                                    <p:animEffect transition="in" filter="fade">
                                      <p:cBhvr>
                                        <p:cTn id="40" dur="500"/>
                                        <p:tgtEl>
                                          <p:spTgt spid="133"/>
                                        </p:tgtEl>
                                      </p:cBhvr>
                                    </p:animEffect>
                                    <p:anim calcmode="lin" valueType="num">
                                      <p:cBhvr>
                                        <p:cTn id="41" dur="500" fill="hold"/>
                                        <p:tgtEl>
                                          <p:spTgt spid="133"/>
                                        </p:tgtEl>
                                        <p:attrNameLst>
                                          <p:attrName>ppt_x</p:attrName>
                                        </p:attrNameLst>
                                      </p:cBhvr>
                                      <p:tavLst>
                                        <p:tav tm="0">
                                          <p:val>
                                            <p:strVal val="#ppt_x"/>
                                          </p:val>
                                        </p:tav>
                                        <p:tav tm="100000">
                                          <p:val>
                                            <p:strVal val="#ppt_x"/>
                                          </p:val>
                                        </p:tav>
                                      </p:tavLst>
                                    </p:anim>
                                    <p:anim calcmode="lin" valueType="num">
                                      <p:cBhvr>
                                        <p:cTn id="42" dur="500" fill="hold"/>
                                        <p:tgtEl>
                                          <p:spTgt spid="133"/>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134"/>
                                        </p:tgtEl>
                                        <p:attrNameLst>
                                          <p:attrName>style.visibility</p:attrName>
                                        </p:attrNameLst>
                                      </p:cBhvr>
                                      <p:to>
                                        <p:strVal val="visible"/>
                                      </p:to>
                                    </p:set>
                                    <p:animEffect transition="in" filter="fade">
                                      <p:cBhvr>
                                        <p:cTn id="45" dur="500"/>
                                        <p:tgtEl>
                                          <p:spTgt spid="134"/>
                                        </p:tgtEl>
                                      </p:cBhvr>
                                    </p:animEffect>
                                    <p:anim calcmode="lin" valueType="num">
                                      <p:cBhvr>
                                        <p:cTn id="46" dur="500" fill="hold"/>
                                        <p:tgtEl>
                                          <p:spTgt spid="134"/>
                                        </p:tgtEl>
                                        <p:attrNameLst>
                                          <p:attrName>ppt_x</p:attrName>
                                        </p:attrNameLst>
                                      </p:cBhvr>
                                      <p:tavLst>
                                        <p:tav tm="0">
                                          <p:val>
                                            <p:strVal val="#ppt_x"/>
                                          </p:val>
                                        </p:tav>
                                        <p:tav tm="100000">
                                          <p:val>
                                            <p:strVal val="#ppt_x"/>
                                          </p:val>
                                        </p:tav>
                                      </p:tavLst>
                                    </p:anim>
                                    <p:anim calcmode="lin" valueType="num">
                                      <p:cBhvr>
                                        <p:cTn id="47" dur="500" fill="hold"/>
                                        <p:tgtEl>
                                          <p:spTgt spid="134"/>
                                        </p:tgtEl>
                                        <p:attrNameLst>
                                          <p:attrName>ppt_y</p:attrName>
                                        </p:attrNameLst>
                                      </p:cBhvr>
                                      <p:tavLst>
                                        <p:tav tm="0">
                                          <p:val>
                                            <p:strVal val="#ppt_y+.1"/>
                                          </p:val>
                                        </p:tav>
                                        <p:tav tm="100000">
                                          <p:val>
                                            <p:strVal val="#ppt_y"/>
                                          </p:val>
                                        </p:tav>
                                      </p:tavLst>
                                    </p:anim>
                                  </p:childTnLst>
                                </p:cTn>
                              </p:par>
                            </p:childTnLst>
                          </p:cTn>
                        </p:par>
                        <p:par>
                          <p:cTn id="48" fill="hold">
                            <p:stCondLst>
                              <p:cond delay="2750"/>
                            </p:stCondLst>
                            <p:childTnLst>
                              <p:par>
                                <p:cTn id="49" presetID="55" presetClass="entr" presetSubtype="0" fill="hold" grpId="0" nodeType="afterEffect">
                                  <p:stCondLst>
                                    <p:cond delay="0"/>
                                  </p:stCondLst>
                                  <p:childTnLst>
                                    <p:set>
                                      <p:cBhvr>
                                        <p:cTn id="50" dur="1" fill="hold">
                                          <p:stCondLst>
                                            <p:cond delay="0"/>
                                          </p:stCondLst>
                                        </p:cTn>
                                        <p:tgtEl>
                                          <p:spTgt spid="135"/>
                                        </p:tgtEl>
                                        <p:attrNameLst>
                                          <p:attrName>style.visibility</p:attrName>
                                        </p:attrNameLst>
                                      </p:cBhvr>
                                      <p:to>
                                        <p:strVal val="visible"/>
                                      </p:to>
                                    </p:set>
                                    <p:anim calcmode="lin" valueType="num">
                                      <p:cBhvr>
                                        <p:cTn id="51" dur="1000" fill="hold"/>
                                        <p:tgtEl>
                                          <p:spTgt spid="135"/>
                                        </p:tgtEl>
                                        <p:attrNameLst>
                                          <p:attrName>ppt_w</p:attrName>
                                        </p:attrNameLst>
                                      </p:cBhvr>
                                      <p:tavLst>
                                        <p:tav tm="0">
                                          <p:val>
                                            <p:strVal val="#ppt_w*0.70"/>
                                          </p:val>
                                        </p:tav>
                                        <p:tav tm="100000">
                                          <p:val>
                                            <p:strVal val="#ppt_w"/>
                                          </p:val>
                                        </p:tav>
                                      </p:tavLst>
                                    </p:anim>
                                    <p:anim calcmode="lin" valueType="num">
                                      <p:cBhvr>
                                        <p:cTn id="52" dur="1000" fill="hold"/>
                                        <p:tgtEl>
                                          <p:spTgt spid="135"/>
                                        </p:tgtEl>
                                        <p:attrNameLst>
                                          <p:attrName>ppt_h</p:attrName>
                                        </p:attrNameLst>
                                      </p:cBhvr>
                                      <p:tavLst>
                                        <p:tav tm="0">
                                          <p:val>
                                            <p:strVal val="#ppt_h"/>
                                          </p:val>
                                        </p:tav>
                                        <p:tav tm="100000">
                                          <p:val>
                                            <p:strVal val="#ppt_h"/>
                                          </p:val>
                                        </p:tav>
                                      </p:tavLst>
                                    </p:anim>
                                    <p:animEffect transition="in" filter="fade">
                                      <p:cBhvr>
                                        <p:cTn id="53" dur="10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 grpId="0"/>
      <p:bldP spid="129" grpId="0" animBg="1"/>
      <p:bldP spid="130" grpId="0" animBg="1"/>
      <p:bldP spid="131" grpId="0" animBg="1"/>
      <p:bldP spid="133" grpId="0"/>
      <p:bldP spid="134" grpId="0"/>
      <p:bldP spid="135" grpId="0"/>
      <p:bldP spid="14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用例图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844067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用例图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1624649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问题</a:t>
            </a:r>
            <a:r>
              <a:rPr lang="en-US" altLang="zh-CN" sz="4800" dirty="0">
                <a:latin typeface="微软雅黑" panose="020B0503020204020204" pitchFamily="34" charset="-122"/>
                <a:ea typeface="微软雅黑" panose="020B0503020204020204" pitchFamily="34" charset="-122"/>
              </a:rPr>
              <a:t>2</a:t>
            </a:r>
            <a:r>
              <a:rPr lang="zh-CN" altLang="en-US" sz="4800" dirty="0" smtClean="0">
                <a:latin typeface="微软雅黑" panose="020B0503020204020204" pitchFamily="34" charset="-122"/>
                <a:ea typeface="微软雅黑" panose="020B0503020204020204" pitchFamily="34" charset="-122"/>
              </a:rPr>
              <a:t>：</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89775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状态</a:t>
            </a:r>
            <a:r>
              <a:rPr lang="zh-CN" altLang="en-US" sz="4800" dirty="0" smtClean="0">
                <a:latin typeface="微软雅黑" panose="020B0503020204020204" pitchFamily="34" charset="-122"/>
                <a:ea typeface="微软雅黑" panose="020B0503020204020204" pitchFamily="34" charset="-122"/>
              </a:rPr>
              <a:t>图介绍</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grpSp>
        <p:nvGrpSpPr>
          <p:cNvPr id="153" name="组合 354"/>
          <p:cNvGrpSpPr/>
          <p:nvPr/>
        </p:nvGrpSpPr>
        <p:grpSpPr>
          <a:xfrm>
            <a:off x="1653853" y="2401795"/>
            <a:ext cx="8489116" cy="1938992"/>
            <a:chOff x="1454173" y="3835286"/>
            <a:chExt cx="6366837" cy="1454243"/>
          </a:xfrm>
        </p:grpSpPr>
        <p:sp>
          <p:nvSpPr>
            <p:cNvPr id="163" name="文本框 355"/>
            <p:cNvSpPr txBox="1"/>
            <p:nvPr/>
          </p:nvSpPr>
          <p:spPr>
            <a:xfrm>
              <a:off x="1454173" y="4360455"/>
              <a:ext cx="1650918" cy="223090"/>
            </a:xfrm>
            <a:prstGeom prst="rect">
              <a:avLst/>
            </a:prstGeom>
            <a:noFill/>
          </p:spPr>
          <p:txBody>
            <a:bodyPr wrap="square" rtlCol="0">
              <a:spAutoFit/>
            </a:bodyPr>
            <a:lstStyle/>
            <a:p>
              <a:endParaRPr lang="en-US" altLang="zh-CN" sz="1333" dirty="0">
                <a:solidFill>
                  <a:srgbClr val="4D4D4D"/>
                </a:solidFill>
                <a:latin typeface="微软雅黑" panose="020B0503020204020204" pitchFamily="34" charset="-122"/>
                <a:ea typeface="微软雅黑" panose="020B0503020204020204" pitchFamily="34" charset="-122"/>
              </a:endParaRPr>
            </a:p>
          </p:txBody>
        </p:sp>
        <p:sp>
          <p:nvSpPr>
            <p:cNvPr id="164" name="文本框 356"/>
            <p:cNvSpPr txBox="1"/>
            <p:nvPr/>
          </p:nvSpPr>
          <p:spPr>
            <a:xfrm>
              <a:off x="1957577" y="3835286"/>
              <a:ext cx="5863433" cy="1454243"/>
            </a:xfrm>
            <a:prstGeom prst="rect">
              <a:avLst/>
            </a:prstGeom>
            <a:noFill/>
          </p:spPr>
          <p:txBody>
            <a:bodyPr wrap="square" rtlCol="0">
              <a:spAutoFit/>
            </a:bodyPr>
            <a:lstStyle/>
            <a:p>
              <a:r>
                <a:rPr lang="zh-CN" altLang="en-US" dirty="0" smtClean="0"/>
                <a:t>         状态图</a:t>
              </a:r>
              <a:r>
                <a:rPr lang="en-US" altLang="zh-CN" dirty="0" smtClean="0"/>
                <a:t>(</a:t>
              </a:r>
              <a:r>
                <a:rPr lang="en-US" altLang="zh-CN" dirty="0" err="1" smtClean="0"/>
                <a:t>Statechart</a:t>
              </a:r>
              <a:r>
                <a:rPr lang="en-US" altLang="zh-CN" dirty="0" smtClean="0"/>
                <a:t> </a:t>
              </a:r>
              <a:r>
                <a:rPr lang="en-US" altLang="zh-CN" dirty="0"/>
                <a:t>Diagram)</a:t>
              </a:r>
              <a:r>
                <a:rPr lang="zh-CN" altLang="en-US" dirty="0"/>
                <a:t>是描述一个实体基于事件反应的动态行为，显示了该实体如何根据当前所处的状态对不同的事件做出反应</a:t>
              </a:r>
              <a:r>
                <a:rPr lang="zh-CN" altLang="en-US" dirty="0" smtClean="0"/>
                <a:t>。</a:t>
              </a:r>
              <a:r>
                <a:rPr lang="zh-CN" altLang="en-US" dirty="0"/>
                <a:t>状态图</a:t>
              </a:r>
              <a:r>
                <a:rPr lang="zh-CN" altLang="en-US" baseline="30000" dirty="0"/>
                <a:t> </a:t>
              </a:r>
              <a:r>
                <a:rPr lang="zh-CN" altLang="en-US" dirty="0" smtClean="0"/>
                <a:t>用于显示状态机（</a:t>
              </a:r>
              <a:r>
                <a:rPr lang="zh-CN" altLang="en-US" dirty="0"/>
                <a:t>它指定对象所在的状态序列）、使对象达到这些状态的事件和条件、以及达到这些状态时所发生的操作。</a:t>
              </a:r>
              <a:endParaRPr lang="zh-CN" altLang="en-US" sz="2800" b="1" dirty="0">
                <a:solidFill>
                  <a:srgbClr val="4D4D4D"/>
                </a:solidFill>
                <a:latin typeface="微软雅黑" panose="020B0503020204020204" pitchFamily="34" charset="-122"/>
                <a:ea typeface="微软雅黑" panose="020B0503020204020204" pitchFamily="34" charset="-122"/>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Rectangle 1"/>
          <p:cNvSpPr>
            <a:spLocks noChangeArrowheads="1"/>
          </p:cNvSpPr>
          <p:nvPr/>
        </p:nvSpPr>
        <p:spPr bwMode="auto">
          <a:xfrm>
            <a:off x="0" y="0"/>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317500" algn="l" defTabSz="914400" rtl="0" eaLnBrk="0" fontAlgn="base" latinLnBrk="0" hangingPunct="0">
              <a:lnSpc>
                <a:spcPct val="100000"/>
              </a:lnSpc>
              <a:spcBef>
                <a:spcPct val="0"/>
              </a:spcBef>
              <a:spcAft>
                <a:spcPct val="0"/>
              </a:spcAft>
              <a:buClrTx/>
              <a:buSzTx/>
              <a:buFontTx/>
              <a:buNone/>
              <a:tabLst/>
            </a:pPr>
            <a:r>
              <a:rPr kumimoji="0" lang="zh-CN" altLang="zh-CN" sz="1000" b="0" i="0" u="none" strike="noStrike" cap="none" normalizeH="0" baseline="0" smtClean="0">
                <a:ln>
                  <a:noFill/>
                </a:ln>
                <a:solidFill>
                  <a:srgbClr val="333333"/>
                </a:solidFill>
                <a:effectLst/>
                <a:latin typeface="Arial" panose="020B0604020202020204" pitchFamily="34" charset="0"/>
                <a:cs typeface="Arial" panose="020B0604020202020204" pitchFamily="34" charset="0"/>
              </a:rPr>
              <a:t>状态图(Statechart Diagram)是描述一个实体基于事件反应的动态行为，显示了该实体如何根据当前所处的状态对不同的事件做出反应。通常我们创建一个UML状态图是为了以下的研究目的：研究类、角色、子系统、或组件的复杂行为。</a:t>
            </a:r>
            <a:endParaRPr kumimoji="0" lang="zh-CN" altLang="zh-CN" sz="8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900" b="0" i="0" u="none" strike="noStrike" cap="none" normalizeH="0" baseline="0" smtClean="0">
                <a:ln>
                  <a:noFill/>
                </a:ln>
                <a:solidFill>
                  <a:srgbClr val="333333"/>
                </a:solidFill>
                <a:effectLst/>
                <a:latin typeface="Arial" panose="020B0604020202020204" pitchFamily="34" charset="0"/>
                <a:cs typeface="Arial" panose="020B0604020202020204" pitchFamily="34" charset="0"/>
              </a:rPr>
              <a:t/>
            </a:r>
            <a:br>
              <a:rPr kumimoji="0" lang="zh-CN" altLang="zh-CN" sz="900" b="0" i="0" u="none" strike="noStrike" cap="none" normalizeH="0" baseline="0" smtClean="0">
                <a:ln>
                  <a:noFill/>
                </a:ln>
                <a:solidFill>
                  <a:srgbClr val="333333"/>
                </a:solidFill>
                <a:effectLst/>
                <a:latin typeface="Arial" panose="020B0604020202020204" pitchFamily="34" charset="0"/>
                <a:cs typeface="Arial" panose="020B0604020202020204" pitchFamily="34" charset="0"/>
              </a:rPr>
            </a:br>
            <a:endParaRPr kumimoji="0" lang="zh-CN" altLang="zh-CN" sz="900" b="0" i="0" u="none" strike="noStrike" cap="none" normalizeH="0" baseline="0" smtClean="0">
              <a:ln>
                <a:noFill/>
              </a:ln>
              <a:solidFill>
                <a:srgbClr val="333333"/>
              </a:solidFill>
              <a:effectLst/>
              <a:latin typeface="Arial" panose="020B0604020202020204" pitchFamily="34" charset="0"/>
              <a:cs typeface="Arial" panose="020B0604020202020204" pitchFamily="34" charset="0"/>
            </a:endParaRPr>
          </a:p>
          <a:p>
            <a:pPr marL="0" marR="0" lvl="0" indent="31750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
        <p:nvSpPr>
          <p:cNvPr id="4" name="Rectangle 2"/>
          <p:cNvSpPr>
            <a:spLocks noChangeArrowheads="1"/>
          </p:cNvSpPr>
          <p:nvPr/>
        </p:nvSpPr>
        <p:spPr bwMode="auto">
          <a:xfrm>
            <a:off x="152400" y="152400"/>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317500" algn="l" defTabSz="914400" rtl="0" eaLnBrk="0" fontAlgn="base" latinLnBrk="0" hangingPunct="0">
              <a:lnSpc>
                <a:spcPct val="100000"/>
              </a:lnSpc>
              <a:spcBef>
                <a:spcPct val="0"/>
              </a:spcBef>
              <a:spcAft>
                <a:spcPct val="0"/>
              </a:spcAft>
              <a:buClrTx/>
              <a:buSzTx/>
              <a:buFontTx/>
              <a:buNone/>
              <a:tabLst/>
            </a:pPr>
            <a:r>
              <a:rPr kumimoji="0" lang="zh-CN" altLang="zh-CN" sz="1000" b="0" i="0" u="none" strike="noStrike" cap="none" normalizeH="0" baseline="0" smtClean="0">
                <a:ln>
                  <a:noFill/>
                </a:ln>
                <a:solidFill>
                  <a:srgbClr val="333333"/>
                </a:solidFill>
                <a:effectLst/>
                <a:latin typeface="Arial" panose="020B0604020202020204" pitchFamily="34" charset="0"/>
                <a:cs typeface="Arial" panose="020B0604020202020204" pitchFamily="34" charset="0"/>
              </a:rPr>
              <a:t>状态图(Statechart Diagram)是描述一个实体基于事件反应的动态行为，显示了该实体如何根据当前所处的状态对不同的事件做出反应。通常我们创建一个UML状态图是为了以下的研究目的：研究类、角色、子系统、或组件的复杂行为。</a:t>
            </a:r>
            <a:endParaRPr kumimoji="0" lang="zh-CN" altLang="zh-CN" sz="8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900" b="0" i="0" u="none" strike="noStrike" cap="none" normalizeH="0" baseline="0" smtClean="0">
                <a:ln>
                  <a:noFill/>
                </a:ln>
                <a:solidFill>
                  <a:srgbClr val="333333"/>
                </a:solidFill>
                <a:effectLst/>
                <a:latin typeface="Arial" panose="020B0604020202020204" pitchFamily="34" charset="0"/>
                <a:cs typeface="Arial" panose="020B0604020202020204" pitchFamily="34" charset="0"/>
              </a:rPr>
              <a:t/>
            </a:r>
            <a:br>
              <a:rPr kumimoji="0" lang="zh-CN" altLang="zh-CN" sz="900" b="0" i="0" u="none" strike="noStrike" cap="none" normalizeH="0" baseline="0" smtClean="0">
                <a:ln>
                  <a:noFill/>
                </a:ln>
                <a:solidFill>
                  <a:srgbClr val="333333"/>
                </a:solidFill>
                <a:effectLst/>
                <a:latin typeface="Arial" panose="020B0604020202020204" pitchFamily="34" charset="0"/>
                <a:cs typeface="Arial" panose="020B0604020202020204" pitchFamily="34" charset="0"/>
              </a:rPr>
            </a:br>
            <a:endParaRPr kumimoji="0" lang="zh-CN" altLang="zh-CN" sz="900" b="0" i="0" u="none" strike="noStrike" cap="none" normalizeH="0" baseline="0" smtClean="0">
              <a:ln>
                <a:noFill/>
              </a:ln>
              <a:solidFill>
                <a:srgbClr val="333333"/>
              </a:solidFill>
              <a:effectLst/>
              <a:latin typeface="Arial" panose="020B0604020202020204" pitchFamily="34" charset="0"/>
              <a:cs typeface="Arial" panose="020B0604020202020204" pitchFamily="34" charset="0"/>
            </a:endParaRPr>
          </a:p>
          <a:p>
            <a:pPr marL="0" marR="0" lvl="0" indent="31750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647472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42" presetClass="entr" presetSubtype="0" fill="hold" nodeType="withEffect">
                                  <p:stCondLst>
                                    <p:cond delay="0"/>
                                  </p:stCondLst>
                                  <p:childTnLst>
                                    <p:set>
                                      <p:cBhvr>
                                        <p:cTn id="15" dur="1" fill="hold">
                                          <p:stCondLst>
                                            <p:cond delay="0"/>
                                          </p:stCondLst>
                                        </p:cTn>
                                        <p:tgtEl>
                                          <p:spTgt spid="153"/>
                                        </p:tgtEl>
                                        <p:attrNameLst>
                                          <p:attrName>style.visibility</p:attrName>
                                        </p:attrNameLst>
                                      </p:cBhvr>
                                      <p:to>
                                        <p:strVal val="visible"/>
                                      </p:to>
                                    </p:set>
                                    <p:animEffect transition="in" filter="fade">
                                      <p:cBhvr>
                                        <p:cTn id="16" dur="1000"/>
                                        <p:tgtEl>
                                          <p:spTgt spid="153"/>
                                        </p:tgtEl>
                                      </p:cBhvr>
                                    </p:animEffect>
                                    <p:anim calcmode="lin" valueType="num">
                                      <p:cBhvr>
                                        <p:cTn id="17" dur="1000" fill="hold"/>
                                        <p:tgtEl>
                                          <p:spTgt spid="153"/>
                                        </p:tgtEl>
                                        <p:attrNameLst>
                                          <p:attrName>ppt_x</p:attrName>
                                        </p:attrNameLst>
                                      </p:cBhvr>
                                      <p:tavLst>
                                        <p:tav tm="0">
                                          <p:val>
                                            <p:strVal val="#ppt_x"/>
                                          </p:val>
                                        </p:tav>
                                        <p:tav tm="100000">
                                          <p:val>
                                            <p:strVal val="#ppt_x"/>
                                          </p:val>
                                        </p:tav>
                                      </p:tavLst>
                                    </p:anim>
                                    <p:anim calcmode="lin" valueType="num">
                                      <p:cBhvr>
                                        <p:cTn id="18" dur="1000" fill="hold"/>
                                        <p:tgtEl>
                                          <p:spTgt spid="1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状态</a:t>
            </a:r>
            <a:r>
              <a:rPr lang="zh-CN" altLang="en-US" sz="4800" dirty="0" smtClean="0">
                <a:latin typeface="微软雅黑" panose="020B0503020204020204" pitchFamily="34" charset="-122"/>
                <a:ea typeface="微软雅黑" panose="020B0503020204020204" pitchFamily="34" charset="-122"/>
              </a:rPr>
              <a:t>图</a:t>
            </a:r>
            <a:r>
              <a:rPr lang="zh-CN" altLang="en-US" sz="4800" dirty="0">
                <a:latin typeface="微软雅黑" panose="020B0503020204020204" pitchFamily="34" charset="-122"/>
                <a:ea typeface="微软雅黑" panose="020B0503020204020204" pitchFamily="34" charset="-122"/>
              </a:rPr>
              <a:t>举例</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63" name="文本框 355"/>
          <p:cNvSpPr txBox="1"/>
          <p:nvPr/>
        </p:nvSpPr>
        <p:spPr>
          <a:xfrm>
            <a:off x="1653853" y="3102011"/>
            <a:ext cx="2201224" cy="297453"/>
          </a:xfrm>
          <a:prstGeom prst="rect">
            <a:avLst/>
          </a:prstGeom>
          <a:noFill/>
        </p:spPr>
        <p:txBody>
          <a:bodyPr wrap="square" rtlCol="0">
            <a:spAutoFit/>
          </a:bodyPr>
          <a:lstStyle/>
          <a:p>
            <a:endParaRPr lang="en-US" altLang="zh-CN" sz="1333" dirty="0">
              <a:solidFill>
                <a:srgbClr val="4D4D4D"/>
              </a:solidFill>
              <a:latin typeface="微软雅黑" panose="020B0503020204020204" pitchFamily="34" charset="-122"/>
              <a:ea typeface="微软雅黑" panose="020B0503020204020204" pitchFamily="34" charset="-122"/>
            </a:endParaRPr>
          </a:p>
        </p:txBody>
      </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1598" y="1423574"/>
            <a:ext cx="6068577" cy="4525706"/>
          </a:xfrm>
          <a:prstGeom prst="rect">
            <a:avLst/>
          </a:prstGeom>
        </p:spPr>
      </p:pic>
    </p:spTree>
    <p:extLst>
      <p:ext uri="{BB962C8B-B14F-4D97-AF65-F5344CB8AC3E}">
        <p14:creationId xmlns:p14="http://schemas.microsoft.com/office/powerpoint/2010/main" val="701076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状态</a:t>
            </a:r>
            <a:r>
              <a:rPr lang="zh-CN" altLang="en-US" sz="4800" dirty="0" smtClean="0">
                <a:latin typeface="微软雅黑" panose="020B0503020204020204" pitchFamily="34" charset="-122"/>
                <a:ea typeface="微软雅黑" panose="020B0503020204020204" pitchFamily="34" charset="-122"/>
              </a:rPr>
              <a:t>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911655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状态</a:t>
            </a:r>
            <a:r>
              <a:rPr lang="zh-CN" altLang="en-US" sz="4800" dirty="0" smtClean="0">
                <a:latin typeface="微软雅黑" panose="020B0503020204020204" pitchFamily="34" charset="-122"/>
                <a:ea typeface="微软雅黑" panose="020B0503020204020204" pitchFamily="34" charset="-122"/>
              </a:rPr>
              <a:t>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2596198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状态</a:t>
            </a:r>
            <a:r>
              <a:rPr lang="zh-CN" altLang="en-US" sz="4800" dirty="0" smtClean="0">
                <a:latin typeface="微软雅黑" panose="020B0503020204020204" pitchFamily="34" charset="-122"/>
                <a:ea typeface="微软雅黑" panose="020B0503020204020204" pitchFamily="34" charset="-122"/>
              </a:rPr>
              <a:t>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1463663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状态</a:t>
            </a:r>
            <a:r>
              <a:rPr lang="zh-CN" altLang="en-US" sz="4800" dirty="0" smtClean="0">
                <a:latin typeface="微软雅黑" panose="020B0503020204020204" pitchFamily="34" charset="-122"/>
                <a:ea typeface="微软雅黑" panose="020B0503020204020204" pitchFamily="34" charset="-122"/>
              </a:rPr>
              <a:t>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2017712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状态</a:t>
            </a:r>
            <a:r>
              <a:rPr lang="zh-CN" altLang="en-US" sz="4800" dirty="0" smtClean="0">
                <a:latin typeface="微软雅黑" panose="020B0503020204020204" pitchFamily="34" charset="-122"/>
                <a:ea typeface="微软雅黑" panose="020B0503020204020204" pitchFamily="34" charset="-122"/>
              </a:rPr>
              <a:t>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478924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12"/>
          <p:cNvSpPr txBox="1"/>
          <p:nvPr/>
        </p:nvSpPr>
        <p:spPr>
          <a:xfrm>
            <a:off x="299280" y="2902911"/>
            <a:ext cx="11521280" cy="738654"/>
          </a:xfrm>
          <a:prstGeom prst="rect">
            <a:avLst/>
          </a:prstGeom>
          <a:noFill/>
        </p:spPr>
        <p:txBody>
          <a:bodyPr wrap="square" lIns="121908" tIns="60955" rIns="121908" bIns="60955" rtlCol="0">
            <a:spAutoFit/>
          </a:bodyPr>
          <a:lstStyle/>
          <a:p>
            <a:pPr algn="ctr"/>
            <a:r>
              <a:rPr lang="en-US" altLang="zh-CN" sz="4000" b="1" dirty="0" smtClean="0">
                <a:latin typeface="微软雅黑" pitchFamily="34" charset="-122"/>
                <a:ea typeface="微软雅黑" pitchFamily="34" charset="-122"/>
              </a:rPr>
              <a:t>Rational software architect</a:t>
            </a:r>
            <a:r>
              <a:rPr lang="zh-CN" altLang="en-US" sz="4000" b="1" dirty="0" smtClean="0">
                <a:latin typeface="微软雅黑" pitchFamily="34" charset="-122"/>
                <a:ea typeface="微软雅黑" pitchFamily="34" charset="-122"/>
              </a:rPr>
              <a:t>介绍</a:t>
            </a:r>
            <a:endParaRPr lang="zh-CN" altLang="en-US" sz="4000" b="1" dirty="0">
              <a:latin typeface="微软雅黑" pitchFamily="34" charset="-122"/>
              <a:ea typeface="微软雅黑" pitchFamily="34" charset="-122"/>
            </a:endParaRPr>
          </a:p>
        </p:txBody>
      </p:sp>
      <p:sp>
        <p:nvSpPr>
          <p:cNvPr id="78" name="Parallelogram 77"/>
          <p:cNvSpPr/>
          <p:nvPr/>
        </p:nvSpPr>
        <p:spPr>
          <a:xfrm>
            <a:off x="719403"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79" name="Parallelogram 78"/>
          <p:cNvSpPr/>
          <p:nvPr/>
        </p:nvSpPr>
        <p:spPr>
          <a:xfrm rot="10800000">
            <a:off x="10512492"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a:solidFill>
                <a:schemeClr val="tx1"/>
              </a:solidFill>
            </a:endParaRPr>
          </a:p>
        </p:txBody>
      </p:sp>
      <p:grpSp>
        <p:nvGrpSpPr>
          <p:cNvPr id="24" name="Group 3"/>
          <p:cNvGrpSpPr>
            <a:grpSpLocks/>
          </p:cNvGrpSpPr>
          <p:nvPr/>
        </p:nvGrpSpPr>
        <p:grpSpPr bwMode="auto">
          <a:xfrm>
            <a:off x="1007437" y="1412778"/>
            <a:ext cx="10488084" cy="4195233"/>
            <a:chOff x="460" y="1187"/>
            <a:chExt cx="4955" cy="1982"/>
          </a:xfrm>
        </p:grpSpPr>
        <p:sp>
          <p:nvSpPr>
            <p:cNvPr id="25"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6"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7"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8"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9"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0"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1"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2"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3"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4"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5"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6"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7"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8"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9"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61"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4"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6"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7"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8"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9"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Tree>
    <p:extLst>
      <p:ext uri="{BB962C8B-B14F-4D97-AF65-F5344CB8AC3E}">
        <p14:creationId xmlns:p14="http://schemas.microsoft.com/office/powerpoint/2010/main" val="388290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1000"/>
                                        <p:tgtEl>
                                          <p:spTgt spid="78"/>
                                        </p:tgtEl>
                                      </p:cBhvr>
                                    </p:animEffect>
                                    <p:anim calcmode="lin" valueType="num">
                                      <p:cBhvr>
                                        <p:cTn id="8" dur="1000" fill="hold"/>
                                        <p:tgtEl>
                                          <p:spTgt spid="78"/>
                                        </p:tgtEl>
                                        <p:attrNameLst>
                                          <p:attrName>ppt_x</p:attrName>
                                        </p:attrNameLst>
                                      </p:cBhvr>
                                      <p:tavLst>
                                        <p:tav tm="0">
                                          <p:val>
                                            <p:strVal val="#ppt_x"/>
                                          </p:val>
                                        </p:tav>
                                        <p:tav tm="100000">
                                          <p:val>
                                            <p:strVal val="#ppt_x"/>
                                          </p:val>
                                        </p:tav>
                                      </p:tavLst>
                                    </p:anim>
                                    <p:anim calcmode="lin" valueType="num">
                                      <p:cBhvr>
                                        <p:cTn id="9" dur="1000" fill="hold"/>
                                        <p:tgtEl>
                                          <p:spTgt spid="7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1000"/>
                                        <p:tgtEl>
                                          <p:spTgt spid="47"/>
                                        </p:tgtEl>
                                      </p:cBhvr>
                                    </p:animEffect>
                                    <p:anim calcmode="lin" valueType="num">
                                      <p:cBhvr>
                                        <p:cTn id="13" dur="1000" fill="hold"/>
                                        <p:tgtEl>
                                          <p:spTgt spid="47"/>
                                        </p:tgtEl>
                                        <p:attrNameLst>
                                          <p:attrName>ppt_x</p:attrName>
                                        </p:attrNameLst>
                                      </p:cBhvr>
                                      <p:tavLst>
                                        <p:tav tm="0">
                                          <p:val>
                                            <p:strVal val="#ppt_x"/>
                                          </p:val>
                                        </p:tav>
                                        <p:tav tm="100000">
                                          <p:val>
                                            <p:strVal val="#ppt_x"/>
                                          </p:val>
                                        </p:tav>
                                      </p:tavLst>
                                    </p:anim>
                                    <p:anim calcmode="lin" valueType="num">
                                      <p:cBhvr>
                                        <p:cTn id="14" dur="1000" fill="hold"/>
                                        <p:tgtEl>
                                          <p:spTgt spid="4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79"/>
                                        </p:tgtEl>
                                        <p:attrNameLst>
                                          <p:attrName>style.visibility</p:attrName>
                                        </p:attrNameLst>
                                      </p:cBhvr>
                                      <p:to>
                                        <p:strVal val="visible"/>
                                      </p:to>
                                    </p:set>
                                    <p:animEffect transition="in" filter="fade">
                                      <p:cBhvr>
                                        <p:cTn id="18" dur="1000"/>
                                        <p:tgtEl>
                                          <p:spTgt spid="79"/>
                                        </p:tgtEl>
                                      </p:cBhvr>
                                    </p:animEffect>
                                    <p:anim calcmode="lin" valueType="num">
                                      <p:cBhvr>
                                        <p:cTn id="19" dur="1000" fill="hold"/>
                                        <p:tgtEl>
                                          <p:spTgt spid="79"/>
                                        </p:tgtEl>
                                        <p:attrNameLst>
                                          <p:attrName>ppt_x</p:attrName>
                                        </p:attrNameLst>
                                      </p:cBhvr>
                                      <p:tavLst>
                                        <p:tav tm="0">
                                          <p:val>
                                            <p:strVal val="#ppt_x"/>
                                          </p:val>
                                        </p:tav>
                                        <p:tav tm="100000">
                                          <p:val>
                                            <p:strVal val="#ppt_x"/>
                                          </p:val>
                                        </p:tav>
                                      </p:tavLst>
                                    </p:anim>
                                    <p:anim calcmode="lin" valueType="num">
                                      <p:cBhvr>
                                        <p:cTn id="20" dur="1000" fill="hold"/>
                                        <p:tgtEl>
                                          <p:spTgt spid="7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78" grpId="0" animBg="1"/>
      <p:bldP spid="79"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问题</a:t>
            </a:r>
            <a:r>
              <a:rPr lang="en-US" altLang="zh-CN" sz="4800" dirty="0" smtClean="0">
                <a:latin typeface="微软雅黑" panose="020B0503020204020204" pitchFamily="34" charset="-122"/>
                <a:ea typeface="微软雅黑" panose="020B0503020204020204" pitchFamily="34" charset="-122"/>
              </a:rPr>
              <a:t>3</a:t>
            </a:r>
            <a:r>
              <a:rPr lang="zh-CN" altLang="en-US" sz="4800" dirty="0" smtClean="0">
                <a:latin typeface="微软雅黑" panose="020B0503020204020204" pitchFamily="34" charset="-122"/>
                <a:ea typeface="微软雅黑" panose="020B0503020204020204" pitchFamily="34" charset="-122"/>
              </a:rPr>
              <a:t>：</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3503465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Parallelogram 77"/>
          <p:cNvSpPr/>
          <p:nvPr/>
        </p:nvSpPr>
        <p:spPr>
          <a:xfrm>
            <a:off x="719403"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47" name="TextBox 12"/>
          <p:cNvSpPr txBox="1"/>
          <p:nvPr/>
        </p:nvSpPr>
        <p:spPr>
          <a:xfrm>
            <a:off x="239349" y="2756926"/>
            <a:ext cx="11521280" cy="1105535"/>
          </a:xfrm>
          <a:prstGeom prst="rect">
            <a:avLst/>
          </a:prstGeom>
          <a:noFill/>
        </p:spPr>
        <p:txBody>
          <a:bodyPr wrap="square" lIns="121908" tIns="60955" rIns="121908" bIns="60955" rtlCol="0">
            <a:spAutoFit/>
          </a:bodyPr>
          <a:lstStyle/>
          <a:p>
            <a:pPr algn="ctr"/>
            <a:r>
              <a:rPr lang="zh-CN" altLang="en-US" sz="6400" b="1" dirty="0">
                <a:latin typeface="微软雅黑" panose="020B0503020204020204" pitchFamily="34" charset="-122"/>
                <a:ea typeface="微软雅黑" panose="020B0503020204020204" pitchFamily="34" charset="-122"/>
              </a:rPr>
              <a:t>顺序图</a:t>
            </a:r>
            <a:r>
              <a:rPr lang="en-US" altLang="zh-CN" sz="6400" b="1" dirty="0">
                <a:latin typeface="微软雅黑" panose="020B0503020204020204" pitchFamily="34" charset="-122"/>
                <a:ea typeface="微软雅黑" panose="020B0503020204020204" pitchFamily="34" charset="-122"/>
              </a:rPr>
              <a:t>(</a:t>
            </a:r>
            <a:r>
              <a:rPr lang="zh-CN" altLang="en-US" sz="6400" b="1" dirty="0">
                <a:latin typeface="微软雅黑" panose="020B0503020204020204" pitchFamily="34" charset="-122"/>
                <a:ea typeface="微软雅黑" panose="020B0503020204020204" pitchFamily="34" charset="-122"/>
              </a:rPr>
              <a:t>时序图</a:t>
            </a:r>
            <a:r>
              <a:rPr lang="en-US" altLang="zh-CN" sz="6400" b="1" dirty="0">
                <a:latin typeface="微软雅黑" panose="020B0503020204020204" pitchFamily="34" charset="-122"/>
                <a:ea typeface="微软雅黑" panose="020B0503020204020204" pitchFamily="34" charset="-122"/>
              </a:rPr>
              <a:t>)</a:t>
            </a:r>
          </a:p>
        </p:txBody>
      </p:sp>
      <p:sp>
        <p:nvSpPr>
          <p:cNvPr id="79" name="Parallelogram 78"/>
          <p:cNvSpPr/>
          <p:nvPr/>
        </p:nvSpPr>
        <p:spPr>
          <a:xfrm rot="10800000">
            <a:off x="10512492"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a:solidFill>
                <a:schemeClr val="tx1"/>
              </a:solidFill>
            </a:endParaRPr>
          </a:p>
        </p:txBody>
      </p:sp>
      <p:grpSp>
        <p:nvGrpSpPr>
          <p:cNvPr id="24" name="Group 3"/>
          <p:cNvGrpSpPr/>
          <p:nvPr/>
        </p:nvGrpSpPr>
        <p:grpSpPr bwMode="auto">
          <a:xfrm>
            <a:off x="1007437" y="1412778"/>
            <a:ext cx="10488084" cy="4195233"/>
            <a:chOff x="460" y="1187"/>
            <a:chExt cx="4955" cy="1982"/>
          </a:xfrm>
        </p:grpSpPr>
        <p:sp>
          <p:nvSpPr>
            <p:cNvPr id="137" name="Freeform 110"/>
            <p:cNvSpPr/>
            <p:nvPr/>
          </p:nvSpPr>
          <p:spPr bwMode="ltGray">
            <a:xfrm>
              <a:off x="2299" y="1255"/>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5"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6"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7"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8"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9"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0"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1"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2"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3"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4"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5"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6"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7"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8"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9"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61"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4"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6"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7"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8"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9"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1000"/>
                                        <p:tgtEl>
                                          <p:spTgt spid="78"/>
                                        </p:tgtEl>
                                      </p:cBhvr>
                                    </p:animEffect>
                                    <p:anim calcmode="lin" valueType="num">
                                      <p:cBhvr>
                                        <p:cTn id="8" dur="1000" fill="hold"/>
                                        <p:tgtEl>
                                          <p:spTgt spid="78"/>
                                        </p:tgtEl>
                                        <p:attrNameLst>
                                          <p:attrName>ppt_x</p:attrName>
                                        </p:attrNameLst>
                                      </p:cBhvr>
                                      <p:tavLst>
                                        <p:tav tm="0">
                                          <p:val>
                                            <p:strVal val="#ppt_x"/>
                                          </p:val>
                                        </p:tav>
                                        <p:tav tm="100000">
                                          <p:val>
                                            <p:strVal val="#ppt_x"/>
                                          </p:val>
                                        </p:tav>
                                      </p:tavLst>
                                    </p:anim>
                                    <p:anim calcmode="lin" valueType="num">
                                      <p:cBhvr>
                                        <p:cTn id="9" dur="1000" fill="hold"/>
                                        <p:tgtEl>
                                          <p:spTgt spid="7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1000"/>
                                        <p:tgtEl>
                                          <p:spTgt spid="47"/>
                                        </p:tgtEl>
                                      </p:cBhvr>
                                    </p:animEffect>
                                    <p:anim calcmode="lin" valueType="num">
                                      <p:cBhvr>
                                        <p:cTn id="13" dur="1000" fill="hold"/>
                                        <p:tgtEl>
                                          <p:spTgt spid="47"/>
                                        </p:tgtEl>
                                        <p:attrNameLst>
                                          <p:attrName>ppt_x</p:attrName>
                                        </p:attrNameLst>
                                      </p:cBhvr>
                                      <p:tavLst>
                                        <p:tav tm="0">
                                          <p:val>
                                            <p:strVal val="#ppt_x"/>
                                          </p:val>
                                        </p:tav>
                                        <p:tav tm="100000">
                                          <p:val>
                                            <p:strVal val="#ppt_x"/>
                                          </p:val>
                                        </p:tav>
                                      </p:tavLst>
                                    </p:anim>
                                    <p:anim calcmode="lin" valueType="num">
                                      <p:cBhvr>
                                        <p:cTn id="14" dur="1000" fill="hold"/>
                                        <p:tgtEl>
                                          <p:spTgt spid="4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79"/>
                                        </p:tgtEl>
                                        <p:attrNameLst>
                                          <p:attrName>style.visibility</p:attrName>
                                        </p:attrNameLst>
                                      </p:cBhvr>
                                      <p:to>
                                        <p:strVal val="visible"/>
                                      </p:to>
                                    </p:set>
                                    <p:animEffect transition="in" filter="fade">
                                      <p:cBhvr>
                                        <p:cTn id="18" dur="1000"/>
                                        <p:tgtEl>
                                          <p:spTgt spid="79"/>
                                        </p:tgtEl>
                                      </p:cBhvr>
                                    </p:animEffect>
                                    <p:anim calcmode="lin" valueType="num">
                                      <p:cBhvr>
                                        <p:cTn id="19" dur="1000" fill="hold"/>
                                        <p:tgtEl>
                                          <p:spTgt spid="79"/>
                                        </p:tgtEl>
                                        <p:attrNameLst>
                                          <p:attrName>ppt_x</p:attrName>
                                        </p:attrNameLst>
                                      </p:cBhvr>
                                      <p:tavLst>
                                        <p:tav tm="0">
                                          <p:val>
                                            <p:strVal val="#ppt_x"/>
                                          </p:val>
                                        </p:tav>
                                        <p:tav tm="100000">
                                          <p:val>
                                            <p:strVal val="#ppt_x"/>
                                          </p:val>
                                        </p:tav>
                                      </p:tavLst>
                                    </p:anim>
                                    <p:anim calcmode="lin" valueType="num">
                                      <p:cBhvr>
                                        <p:cTn id="20" dur="1000" fill="hold"/>
                                        <p:tgtEl>
                                          <p:spTgt spid="7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47" grpId="0"/>
      <p:bldP spid="7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顺序图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2052320" y="1816735"/>
            <a:ext cx="8220710" cy="2676525"/>
          </a:xfrm>
          <a:prstGeom prst="rect">
            <a:avLst/>
          </a:prstGeom>
          <a:noFill/>
        </p:spPr>
        <p:txBody>
          <a:bodyPr wrap="square" rtlCol="0">
            <a:spAutoFit/>
          </a:bodyPr>
          <a:lstStyle/>
          <a:p>
            <a:r>
              <a:rPr lang="zh-CN" altLang="en-US" b="1"/>
              <a:t>顺序图是交互图的一种，它可以和协作图互相转换。</a:t>
            </a:r>
            <a:endParaRPr lang="zh-CN" altLang="en-US"/>
          </a:p>
          <a:p>
            <a:r>
              <a:rPr lang="zh-CN" altLang="en-US"/>
              <a:t>顺序图强调消息的时间顺序。形成顺序图时，首先要把参加交互的对象或角色放在图的上方，沿着水平轴方向排列。通常把发起交互的对象或角色放在左边，较下级对象或角色依次放在右边。然后，把这些对象发送和接收的消息沿着垂直轴的方向按时间顺序从上到下放置。这样，就</a:t>
            </a:r>
            <a:r>
              <a:rPr lang="zh-CN" altLang="en-US" b="1"/>
              <a:t>提供了控制流随时间推移的清晰的可视化轨迹。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顺序图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649730" y="1497965"/>
            <a:ext cx="9199245" cy="460375"/>
          </a:xfrm>
          <a:prstGeom prst="rect">
            <a:avLst/>
          </a:prstGeom>
          <a:noFill/>
        </p:spPr>
        <p:txBody>
          <a:bodyPr wrap="square" rtlCol="0">
            <a:spAutoFit/>
          </a:bodyPr>
          <a:lstStyle/>
          <a:p>
            <a:r>
              <a:rPr lang="zh-CN" altLang="en-US"/>
              <a:t>新建一个图</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顺序图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629410" y="1470660"/>
            <a:ext cx="9550400" cy="829945"/>
          </a:xfrm>
          <a:prstGeom prst="rect">
            <a:avLst/>
          </a:prstGeom>
          <a:noFill/>
        </p:spPr>
        <p:txBody>
          <a:bodyPr wrap="square" rtlCol="0">
            <a:spAutoFit/>
          </a:bodyPr>
          <a:lstStyle/>
          <a:p>
            <a:r>
              <a:rPr lang="zh-CN" altLang="en-US">
                <a:sym typeface="+mn-ea"/>
              </a:rPr>
              <a:t>把参加交互的对象或角色放在图的上方，沿着水平轴方向排列。通常把发起交互的对象或角色放在左边，较下级对象或角色依次放在右边。</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顺序图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175385" y="1651635"/>
            <a:ext cx="10123170" cy="460375"/>
          </a:xfrm>
          <a:prstGeom prst="rect">
            <a:avLst/>
          </a:prstGeom>
          <a:noFill/>
        </p:spPr>
        <p:txBody>
          <a:bodyPr wrap="square" rtlCol="0">
            <a:spAutoFit/>
          </a:bodyPr>
          <a:lstStyle/>
          <a:p>
            <a:r>
              <a:rPr lang="zh-CN" altLang="en-US">
                <a:sym typeface="+mn-ea"/>
              </a:rPr>
              <a:t>把这些对象发送和接收的消息沿着垂直轴的方向按时间顺序从上到下放置</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顺序图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760855" y="1664335"/>
            <a:ext cx="9232265" cy="1198880"/>
          </a:xfrm>
          <a:prstGeom prst="rect">
            <a:avLst/>
          </a:prstGeom>
          <a:noFill/>
        </p:spPr>
        <p:txBody>
          <a:bodyPr wrap="square" rtlCol="0">
            <a:spAutoFit/>
          </a:bodyPr>
          <a:lstStyle/>
          <a:p>
            <a:r>
              <a:rPr lang="zh-CN" altLang="en-US"/>
              <a:t>顺序图的特征（和协作图作比较）</a:t>
            </a:r>
          </a:p>
          <a:p>
            <a:r>
              <a:rPr lang="zh-CN" altLang="en-US"/>
              <a:t>第一：</a:t>
            </a:r>
          </a:p>
          <a:p>
            <a:r>
              <a:rPr lang="zh-CN" altLang="en-US"/>
              <a:t>第二：</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顺序图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2038350" y="1664335"/>
            <a:ext cx="9026525" cy="1938020"/>
          </a:xfrm>
          <a:prstGeom prst="rect">
            <a:avLst/>
          </a:prstGeom>
          <a:noFill/>
        </p:spPr>
        <p:txBody>
          <a:bodyPr wrap="square" rtlCol="0">
            <a:spAutoFit/>
          </a:bodyPr>
          <a:lstStyle/>
          <a:p>
            <a:r>
              <a:rPr lang="zh-CN" altLang="en-US"/>
              <a:t>顺序图中的细节</a:t>
            </a:r>
            <a:r>
              <a:rPr lang="en-US" altLang="zh-CN"/>
              <a:t>——</a:t>
            </a:r>
            <a:r>
              <a:rPr lang="zh-CN" altLang="en-US"/>
              <a:t>结构化控制</a:t>
            </a:r>
          </a:p>
          <a:p>
            <a:r>
              <a:rPr lang="en-US" altLang="zh-CN"/>
              <a:t>1.</a:t>
            </a:r>
            <a:r>
              <a:rPr lang="zh-CN" altLang="en-US"/>
              <a:t>可选执行</a:t>
            </a:r>
          </a:p>
          <a:p>
            <a:r>
              <a:rPr lang="en-US" altLang="zh-CN"/>
              <a:t>2.</a:t>
            </a:r>
            <a:r>
              <a:rPr lang="zh-CN" altLang="en-US"/>
              <a:t>条件执行</a:t>
            </a:r>
          </a:p>
          <a:p>
            <a:r>
              <a:rPr lang="en-US" altLang="zh-CN"/>
              <a:t>3.</a:t>
            </a:r>
            <a:r>
              <a:rPr lang="zh-CN" altLang="en-US"/>
              <a:t>并行执行</a:t>
            </a:r>
          </a:p>
          <a:p>
            <a:r>
              <a:rPr lang="en-US" altLang="zh-CN"/>
              <a:t>4.</a:t>
            </a:r>
            <a:r>
              <a:rPr lang="zh-CN" altLang="en-US"/>
              <a:t>循环（迭代执行）</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顺序图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4" name="文本框 3"/>
          <p:cNvSpPr txBox="1"/>
          <p:nvPr/>
        </p:nvSpPr>
        <p:spPr>
          <a:xfrm>
            <a:off x="2038350" y="1664335"/>
            <a:ext cx="9026525" cy="829945"/>
          </a:xfrm>
          <a:prstGeom prst="rect">
            <a:avLst/>
          </a:prstGeom>
          <a:noFill/>
        </p:spPr>
        <p:txBody>
          <a:bodyPr wrap="square" rtlCol="0">
            <a:spAutoFit/>
          </a:bodyPr>
          <a:lstStyle/>
          <a:p>
            <a:r>
              <a:rPr lang="zh-CN" altLang="en-US"/>
              <a:t>顺序图中的细节</a:t>
            </a:r>
            <a:r>
              <a:rPr lang="en-US" altLang="zh-CN"/>
              <a:t>——</a:t>
            </a:r>
            <a:r>
              <a:rPr lang="zh-CN" altLang="en-US"/>
              <a:t>结构化控制</a:t>
            </a:r>
          </a:p>
          <a:p>
            <a:r>
              <a:rPr lang="en-US" altLang="zh-CN"/>
              <a:t>1.</a:t>
            </a:r>
            <a:r>
              <a:rPr lang="zh-CN" altLang="en-US"/>
              <a:t>可选执行</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顺序图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2038350" y="1664335"/>
            <a:ext cx="9026525" cy="829945"/>
          </a:xfrm>
          <a:prstGeom prst="rect">
            <a:avLst/>
          </a:prstGeom>
          <a:noFill/>
        </p:spPr>
        <p:txBody>
          <a:bodyPr wrap="square" rtlCol="0">
            <a:spAutoFit/>
          </a:bodyPr>
          <a:lstStyle/>
          <a:p>
            <a:r>
              <a:rPr lang="zh-CN" altLang="en-US"/>
              <a:t>顺序图中的细节</a:t>
            </a:r>
            <a:r>
              <a:rPr lang="en-US" altLang="zh-CN"/>
              <a:t>——</a:t>
            </a:r>
            <a:r>
              <a:rPr lang="zh-CN" altLang="en-US"/>
              <a:t>结构化控制</a:t>
            </a:r>
          </a:p>
          <a:p>
            <a:r>
              <a:rPr lang="en-US" altLang="zh-CN"/>
              <a:t>2.</a:t>
            </a:r>
            <a:r>
              <a:rPr lang="zh-CN" altLang="en-US"/>
              <a:t>条件执行</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335163" y="395453"/>
            <a:ext cx="11700384" cy="615543"/>
          </a:xfrm>
          <a:prstGeom prst="rect">
            <a:avLst/>
          </a:prstGeom>
          <a:noFill/>
        </p:spPr>
        <p:txBody>
          <a:bodyPr wrap="square" lIns="121908" tIns="60955" rIns="121908" bIns="60955" rtlCol="0">
            <a:spAutoFit/>
          </a:bodyPr>
          <a:lstStyle/>
          <a:p>
            <a:pPr algn="ctr"/>
            <a:r>
              <a:rPr lang="en-US" altLang="zh-CN" sz="3200" b="1" dirty="0">
                <a:latin typeface="微软雅黑" pitchFamily="34" charset="-122"/>
                <a:ea typeface="微软雅黑" pitchFamily="34" charset="-122"/>
              </a:rPr>
              <a:t>Rational software architect</a:t>
            </a:r>
            <a:r>
              <a:rPr lang="zh-CN" altLang="en-US" sz="3200" b="1" dirty="0">
                <a:latin typeface="微软雅黑" pitchFamily="34" charset="-122"/>
                <a:ea typeface="微软雅黑" pitchFamily="34" charset="-122"/>
              </a:rPr>
              <a:t>介绍</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154" name="文本框 356"/>
          <p:cNvSpPr txBox="1"/>
          <p:nvPr/>
        </p:nvSpPr>
        <p:spPr>
          <a:xfrm>
            <a:off x="1446895" y="2295428"/>
            <a:ext cx="8926793" cy="2246769"/>
          </a:xfrm>
          <a:prstGeom prst="rect">
            <a:avLst/>
          </a:prstGeom>
          <a:noFill/>
        </p:spPr>
        <p:txBody>
          <a:bodyPr wrap="square" rtlCol="0">
            <a:spAutoFit/>
          </a:bodyPr>
          <a:lstStyle/>
          <a:p>
            <a:r>
              <a:rPr lang="en-US" altLang="zh-CN" dirty="0"/>
              <a:t> </a:t>
            </a:r>
            <a:r>
              <a:rPr lang="en-US" altLang="zh-CN" dirty="0" smtClean="0"/>
              <a:t>       </a:t>
            </a:r>
            <a:r>
              <a:rPr lang="en-US" altLang="zh-CN" sz="2800" dirty="0"/>
              <a:t>IBM Rational Software Architect </a:t>
            </a:r>
            <a:r>
              <a:rPr lang="zh-CN" altLang="en-US" sz="2800" dirty="0" smtClean="0"/>
              <a:t>是</a:t>
            </a:r>
            <a:r>
              <a:rPr lang="en-US" altLang="zh-CN" sz="2800" dirty="0" smtClean="0"/>
              <a:t>IBM</a:t>
            </a:r>
            <a:r>
              <a:rPr lang="zh-CN" altLang="en-US" sz="2800" dirty="0"/>
              <a:t>软件开发平台的一部分 </a:t>
            </a:r>
            <a:r>
              <a:rPr lang="en-US" altLang="zh-CN" sz="2800" dirty="0"/>
              <a:t>– </a:t>
            </a:r>
            <a:r>
              <a:rPr lang="zh-CN" altLang="en-US" sz="2800" dirty="0"/>
              <a:t>是</a:t>
            </a:r>
            <a:r>
              <a:rPr lang="en-US" altLang="zh-CN" sz="2800" dirty="0"/>
              <a:t>IBM</a:t>
            </a:r>
            <a:r>
              <a:rPr lang="zh-CN" altLang="en-US" sz="2800" dirty="0"/>
              <a:t>在</a:t>
            </a:r>
            <a:r>
              <a:rPr lang="en-US" altLang="zh-CN" sz="2800" dirty="0"/>
              <a:t>2003</a:t>
            </a:r>
            <a:r>
              <a:rPr lang="zh-CN" altLang="en-US" sz="2800" dirty="0"/>
              <a:t>年二月并购</a:t>
            </a:r>
            <a:r>
              <a:rPr lang="en-US" altLang="zh-CN" sz="2800" dirty="0"/>
              <a:t>Rational</a:t>
            </a:r>
            <a:r>
              <a:rPr lang="zh-CN" altLang="en-US" sz="2800" dirty="0"/>
              <a:t>以来，首次发布的</a:t>
            </a:r>
            <a:r>
              <a:rPr lang="en-US" altLang="zh-CN" sz="2800" dirty="0"/>
              <a:t>Rational</a:t>
            </a:r>
            <a:r>
              <a:rPr lang="zh-CN" altLang="en-US" sz="2800" dirty="0" smtClean="0"/>
              <a:t>产品</a:t>
            </a:r>
            <a:r>
              <a:rPr lang="en-US" altLang="zh-CN" sz="2800" dirty="0" smtClean="0"/>
              <a:t>,</a:t>
            </a:r>
            <a:r>
              <a:rPr lang="zh-CN" altLang="en-US" sz="2800" dirty="0" smtClean="0"/>
              <a:t>用来代替</a:t>
            </a:r>
            <a:r>
              <a:rPr lang="en-US" altLang="zh-CN" sz="2800" dirty="0" smtClean="0"/>
              <a:t>rational rose</a:t>
            </a:r>
            <a:r>
              <a:rPr lang="zh-CN" altLang="en-US" sz="2800" dirty="0" smtClean="0"/>
              <a:t>。</a:t>
            </a:r>
            <a:r>
              <a:rPr lang="zh-CN" altLang="en-US" sz="2800" dirty="0"/>
              <a:t>改进过的软件开发平台在集成和易用性上达到一个新的层次，这将会让使用</a:t>
            </a:r>
            <a:r>
              <a:rPr lang="en-US" altLang="zh-CN" sz="2800" dirty="0"/>
              <a:t>IBM</a:t>
            </a:r>
            <a:r>
              <a:rPr lang="zh-CN" altLang="en-US" sz="2800" dirty="0"/>
              <a:t>产品工作的开发者感到满意</a:t>
            </a:r>
            <a:r>
              <a:rPr lang="zh-CN" altLang="en-US" dirty="0"/>
              <a:t>。</a:t>
            </a:r>
            <a:endParaRPr lang="zh-CN" altLang="en-US" sz="2000" b="1" dirty="0">
              <a:solidFill>
                <a:srgbClr val="4D4D4D"/>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61117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54"/>
                                        </p:tgtEl>
                                        <p:attrNameLst>
                                          <p:attrName>style.visibility</p:attrName>
                                        </p:attrNameLst>
                                      </p:cBhvr>
                                      <p:to>
                                        <p:strVal val="visible"/>
                                      </p:to>
                                    </p:set>
                                    <p:anim calcmode="lin" valueType="num">
                                      <p:cBhvr additive="base">
                                        <p:cTn id="18" dur="500" fill="hold"/>
                                        <p:tgtEl>
                                          <p:spTgt spid="154"/>
                                        </p:tgtEl>
                                        <p:attrNameLst>
                                          <p:attrName>ppt_x</p:attrName>
                                        </p:attrNameLst>
                                      </p:cBhvr>
                                      <p:tavLst>
                                        <p:tav tm="0">
                                          <p:val>
                                            <p:strVal val="#ppt_x"/>
                                          </p:val>
                                        </p:tav>
                                        <p:tav tm="100000">
                                          <p:val>
                                            <p:strVal val="#ppt_x"/>
                                          </p:val>
                                        </p:tav>
                                      </p:tavLst>
                                    </p:anim>
                                    <p:anim calcmode="lin" valueType="num">
                                      <p:cBhvr additive="base">
                                        <p:cTn id="19" dur="500" fill="hold"/>
                                        <p:tgtEl>
                                          <p:spTgt spid="1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P spid="15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顺序图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2038350" y="1664335"/>
            <a:ext cx="9026525" cy="829945"/>
          </a:xfrm>
          <a:prstGeom prst="rect">
            <a:avLst/>
          </a:prstGeom>
          <a:noFill/>
        </p:spPr>
        <p:txBody>
          <a:bodyPr wrap="square" rtlCol="0">
            <a:spAutoFit/>
          </a:bodyPr>
          <a:lstStyle/>
          <a:p>
            <a:r>
              <a:rPr lang="zh-CN" altLang="en-US"/>
              <a:t>顺序图中的细节</a:t>
            </a:r>
            <a:r>
              <a:rPr lang="en-US" altLang="zh-CN"/>
              <a:t>——</a:t>
            </a:r>
            <a:r>
              <a:rPr lang="zh-CN" altLang="en-US"/>
              <a:t>结构化控制</a:t>
            </a:r>
          </a:p>
          <a:p>
            <a:r>
              <a:rPr lang="en-US" altLang="zh-CN"/>
              <a:t>3.</a:t>
            </a:r>
            <a:r>
              <a:rPr lang="zh-CN" altLang="en-US"/>
              <a:t>并行执行</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顺序图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2038350" y="1664335"/>
            <a:ext cx="9026525" cy="829945"/>
          </a:xfrm>
          <a:prstGeom prst="rect">
            <a:avLst/>
          </a:prstGeom>
          <a:noFill/>
        </p:spPr>
        <p:txBody>
          <a:bodyPr wrap="square" rtlCol="0">
            <a:spAutoFit/>
          </a:bodyPr>
          <a:lstStyle/>
          <a:p>
            <a:r>
              <a:rPr lang="zh-CN" altLang="en-US"/>
              <a:t>顺序图中的细节</a:t>
            </a:r>
            <a:r>
              <a:rPr lang="en-US" altLang="zh-CN"/>
              <a:t>——</a:t>
            </a:r>
            <a:r>
              <a:rPr lang="zh-CN" altLang="en-US"/>
              <a:t>结构化控制</a:t>
            </a:r>
          </a:p>
          <a:p>
            <a:r>
              <a:rPr lang="en-US" altLang="zh-CN"/>
              <a:t>4.</a:t>
            </a:r>
            <a:r>
              <a:rPr lang="zh-CN" altLang="en-US"/>
              <a:t>循环（迭代执行）</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提问</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1007437" y="141277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dirty="0"/>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5" name="TextBox 4"/>
          <p:cNvSpPr txBox="1"/>
          <p:nvPr/>
        </p:nvSpPr>
        <p:spPr>
          <a:xfrm>
            <a:off x="2380295" y="1705070"/>
            <a:ext cx="6994629" cy="645160"/>
          </a:xfrm>
          <a:prstGeom prst="rect">
            <a:avLst/>
          </a:prstGeom>
          <a:noFill/>
        </p:spPr>
        <p:txBody>
          <a:bodyPr wrap="square" rtlCol="0">
            <a:spAutoFit/>
          </a:bodyPr>
          <a:lstStyle/>
          <a:p>
            <a:r>
              <a:rPr lang="en-US" sz="3600" dirty="0">
                <a:latin typeface="微软雅黑" panose="020B0503020204020204" pitchFamily="34" charset="-122"/>
                <a:ea typeface="微软雅黑" panose="020B0503020204020204" pitchFamily="34" charset="-122"/>
              </a:rPr>
              <a:t>4.</a:t>
            </a:r>
            <a:r>
              <a:rPr lang="zh-CN" altLang="en-US" sz="3600" dirty="0">
                <a:latin typeface="微软雅黑" panose="020B0503020204020204" pitchFamily="34" charset="-122"/>
                <a:ea typeface="微软雅黑" panose="020B0503020204020204" pitchFamily="34" charset="-122"/>
              </a:rPr>
              <a:t>请简要描述顺序图的形成过程</a:t>
            </a:r>
            <a:endParaRPr lang="zh-CN" altLang="en-US" sz="3600" dirty="0" smtClean="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12"/>
          <p:cNvSpPr txBox="1"/>
          <p:nvPr/>
        </p:nvSpPr>
        <p:spPr>
          <a:xfrm>
            <a:off x="239349" y="2756926"/>
            <a:ext cx="11521280" cy="1105535"/>
          </a:xfrm>
          <a:prstGeom prst="rect">
            <a:avLst/>
          </a:prstGeom>
          <a:noFill/>
        </p:spPr>
        <p:txBody>
          <a:bodyPr wrap="square" lIns="121908" tIns="60955" rIns="121908" bIns="60955" rtlCol="0">
            <a:spAutoFit/>
          </a:bodyPr>
          <a:lstStyle/>
          <a:p>
            <a:pPr algn="ctr"/>
            <a:r>
              <a:rPr lang="zh-CN" altLang="en-US" sz="6400" b="1" dirty="0">
                <a:latin typeface="微软雅黑" panose="020B0503020204020204" pitchFamily="34" charset="-122"/>
                <a:ea typeface="微软雅黑" panose="020B0503020204020204" pitchFamily="34" charset="-122"/>
              </a:rPr>
              <a:t>协作图（通信图）</a:t>
            </a:r>
          </a:p>
        </p:txBody>
      </p:sp>
      <p:sp>
        <p:nvSpPr>
          <p:cNvPr id="78" name="Parallelogram 77"/>
          <p:cNvSpPr/>
          <p:nvPr/>
        </p:nvSpPr>
        <p:spPr>
          <a:xfrm>
            <a:off x="719403"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79" name="Parallelogram 78"/>
          <p:cNvSpPr/>
          <p:nvPr/>
        </p:nvSpPr>
        <p:spPr>
          <a:xfrm rot="10800000">
            <a:off x="10512492"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a:solidFill>
                <a:schemeClr val="tx1"/>
              </a:solidFill>
            </a:endParaRPr>
          </a:p>
        </p:txBody>
      </p:sp>
      <p:grpSp>
        <p:nvGrpSpPr>
          <p:cNvPr id="24" name="Group 3"/>
          <p:cNvGrpSpPr/>
          <p:nvPr/>
        </p:nvGrpSpPr>
        <p:grpSpPr bwMode="auto">
          <a:xfrm>
            <a:off x="1007437" y="1412778"/>
            <a:ext cx="10488084" cy="4195233"/>
            <a:chOff x="460" y="1187"/>
            <a:chExt cx="4955" cy="1982"/>
          </a:xfrm>
        </p:grpSpPr>
        <p:sp>
          <p:nvSpPr>
            <p:cNvPr id="25"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6"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7"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8"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9"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0"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1"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2"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3"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4"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5"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6"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7"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8"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9"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61"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4"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6"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7"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8"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9"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1000"/>
                                        <p:tgtEl>
                                          <p:spTgt spid="78"/>
                                        </p:tgtEl>
                                      </p:cBhvr>
                                    </p:animEffect>
                                    <p:anim calcmode="lin" valueType="num">
                                      <p:cBhvr>
                                        <p:cTn id="8" dur="1000" fill="hold"/>
                                        <p:tgtEl>
                                          <p:spTgt spid="78"/>
                                        </p:tgtEl>
                                        <p:attrNameLst>
                                          <p:attrName>ppt_x</p:attrName>
                                        </p:attrNameLst>
                                      </p:cBhvr>
                                      <p:tavLst>
                                        <p:tav tm="0">
                                          <p:val>
                                            <p:strVal val="#ppt_x"/>
                                          </p:val>
                                        </p:tav>
                                        <p:tav tm="100000">
                                          <p:val>
                                            <p:strVal val="#ppt_x"/>
                                          </p:val>
                                        </p:tav>
                                      </p:tavLst>
                                    </p:anim>
                                    <p:anim calcmode="lin" valueType="num">
                                      <p:cBhvr>
                                        <p:cTn id="9" dur="1000" fill="hold"/>
                                        <p:tgtEl>
                                          <p:spTgt spid="7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1000"/>
                                        <p:tgtEl>
                                          <p:spTgt spid="47"/>
                                        </p:tgtEl>
                                      </p:cBhvr>
                                    </p:animEffect>
                                    <p:anim calcmode="lin" valueType="num">
                                      <p:cBhvr>
                                        <p:cTn id="13" dur="1000" fill="hold"/>
                                        <p:tgtEl>
                                          <p:spTgt spid="47"/>
                                        </p:tgtEl>
                                        <p:attrNameLst>
                                          <p:attrName>ppt_x</p:attrName>
                                        </p:attrNameLst>
                                      </p:cBhvr>
                                      <p:tavLst>
                                        <p:tav tm="0">
                                          <p:val>
                                            <p:strVal val="#ppt_x"/>
                                          </p:val>
                                        </p:tav>
                                        <p:tav tm="100000">
                                          <p:val>
                                            <p:strVal val="#ppt_x"/>
                                          </p:val>
                                        </p:tav>
                                      </p:tavLst>
                                    </p:anim>
                                    <p:anim calcmode="lin" valueType="num">
                                      <p:cBhvr>
                                        <p:cTn id="14" dur="1000" fill="hold"/>
                                        <p:tgtEl>
                                          <p:spTgt spid="4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79"/>
                                        </p:tgtEl>
                                        <p:attrNameLst>
                                          <p:attrName>style.visibility</p:attrName>
                                        </p:attrNameLst>
                                      </p:cBhvr>
                                      <p:to>
                                        <p:strVal val="visible"/>
                                      </p:to>
                                    </p:set>
                                    <p:animEffect transition="in" filter="fade">
                                      <p:cBhvr>
                                        <p:cTn id="18" dur="1000"/>
                                        <p:tgtEl>
                                          <p:spTgt spid="79"/>
                                        </p:tgtEl>
                                      </p:cBhvr>
                                    </p:animEffect>
                                    <p:anim calcmode="lin" valueType="num">
                                      <p:cBhvr>
                                        <p:cTn id="19" dur="1000" fill="hold"/>
                                        <p:tgtEl>
                                          <p:spTgt spid="79"/>
                                        </p:tgtEl>
                                        <p:attrNameLst>
                                          <p:attrName>ppt_x</p:attrName>
                                        </p:attrNameLst>
                                      </p:cBhvr>
                                      <p:tavLst>
                                        <p:tav tm="0">
                                          <p:val>
                                            <p:strVal val="#ppt_x"/>
                                          </p:val>
                                        </p:tav>
                                        <p:tav tm="100000">
                                          <p:val>
                                            <p:strVal val="#ppt_x"/>
                                          </p:val>
                                        </p:tav>
                                      </p:tavLst>
                                    </p:anim>
                                    <p:anim calcmode="lin" valueType="num">
                                      <p:cBhvr>
                                        <p:cTn id="20" dur="1000" fill="hold"/>
                                        <p:tgtEl>
                                          <p:spTgt spid="7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78" grpId="0" bldLvl="0" animBg="1"/>
      <p:bldP spid="79" grpId="0" bldLvl="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协作图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2052320" y="1816735"/>
            <a:ext cx="8220710" cy="2306955"/>
          </a:xfrm>
          <a:prstGeom prst="rect">
            <a:avLst/>
          </a:prstGeom>
          <a:noFill/>
        </p:spPr>
        <p:txBody>
          <a:bodyPr wrap="square" rtlCol="0">
            <a:spAutoFit/>
          </a:bodyPr>
          <a:lstStyle/>
          <a:p>
            <a:r>
              <a:rPr lang="zh-CN" altLang="en-US" b="1"/>
              <a:t>协作图是交互图的一种，它可以和顺序图互相转换。</a:t>
            </a:r>
            <a:endParaRPr lang="zh-CN" altLang="en-US"/>
          </a:p>
          <a:p>
            <a:r>
              <a:rPr lang="zh-CN" altLang="en-US" b="1"/>
              <a:t>协作图强调参加交互的对象的组织</a:t>
            </a:r>
            <a:r>
              <a:rPr lang="zh-CN" altLang="en-US"/>
              <a:t>。构造协作图的第一步是将参加交互的对象作为图的顶点。然后，把连接这些对象的链表示为图的弧，链上可能有标识这些对象的角色名。最后，用对象发送和接收的消息来修饰这些链。这就</a:t>
            </a:r>
            <a:r>
              <a:rPr lang="zh-CN" altLang="en-US" b="1"/>
              <a:t>在协作对象的结构组织语境中观察控制流的一个清晰地可视化轨迹。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协作图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689100" y="1677670"/>
            <a:ext cx="9375775" cy="460375"/>
          </a:xfrm>
          <a:prstGeom prst="rect">
            <a:avLst/>
          </a:prstGeom>
          <a:noFill/>
        </p:spPr>
        <p:txBody>
          <a:bodyPr wrap="square" rtlCol="0">
            <a:spAutoFit/>
          </a:bodyPr>
          <a:lstStyle/>
          <a:p>
            <a:r>
              <a:rPr lang="zh-CN" altLang="en-US">
                <a:sym typeface="+mn-ea"/>
              </a:rPr>
              <a:t>将参加交互的对象作为图的顶点。</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协作图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356360" y="1677670"/>
            <a:ext cx="9852660" cy="460375"/>
          </a:xfrm>
          <a:prstGeom prst="rect">
            <a:avLst/>
          </a:prstGeom>
          <a:noFill/>
        </p:spPr>
        <p:txBody>
          <a:bodyPr wrap="square" rtlCol="0">
            <a:spAutoFit/>
          </a:bodyPr>
          <a:lstStyle/>
          <a:p>
            <a:r>
              <a:rPr lang="zh-CN" altLang="en-US">
                <a:sym typeface="+mn-ea"/>
              </a:rPr>
              <a:t>把连接这些对象的链表示为图的弧，链上可能有标识这些对象的角色名。</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协作图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411605" y="1594485"/>
            <a:ext cx="9797415" cy="460375"/>
          </a:xfrm>
          <a:prstGeom prst="rect">
            <a:avLst/>
          </a:prstGeom>
          <a:noFill/>
        </p:spPr>
        <p:txBody>
          <a:bodyPr wrap="square" rtlCol="0">
            <a:spAutoFit/>
          </a:bodyPr>
          <a:lstStyle/>
          <a:p>
            <a:r>
              <a:rPr lang="zh-CN" altLang="en-US">
                <a:sym typeface="+mn-ea"/>
              </a:rPr>
              <a:t>用对象发送和接收的消息来修饰这些链。</a:t>
            </a: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协作图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760855" y="1664335"/>
            <a:ext cx="9232265" cy="1568450"/>
          </a:xfrm>
          <a:prstGeom prst="rect">
            <a:avLst/>
          </a:prstGeom>
          <a:noFill/>
        </p:spPr>
        <p:txBody>
          <a:bodyPr wrap="square" rtlCol="0">
            <a:spAutoFit/>
          </a:bodyPr>
          <a:lstStyle/>
          <a:p>
            <a:r>
              <a:rPr lang="zh-CN" altLang="en-US"/>
              <a:t>协作图的特征（和顺序图作比较）</a:t>
            </a:r>
          </a:p>
          <a:p>
            <a:r>
              <a:rPr lang="zh-CN" altLang="en-US"/>
              <a:t>第一：</a:t>
            </a:r>
          </a:p>
          <a:p>
            <a:r>
              <a:rPr lang="zh-CN" altLang="en-US"/>
              <a:t>第二：</a:t>
            </a:r>
          </a:p>
          <a:p>
            <a:r>
              <a:rPr lang="zh-CN" altLang="en-US"/>
              <a:t>第三：</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协作图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758315" y="1497965"/>
            <a:ext cx="8298180" cy="829945"/>
          </a:xfrm>
          <a:prstGeom prst="rect">
            <a:avLst/>
          </a:prstGeom>
          <a:noFill/>
        </p:spPr>
        <p:txBody>
          <a:bodyPr wrap="square" rtlCol="0">
            <a:spAutoFit/>
          </a:bodyPr>
          <a:lstStyle/>
          <a:p>
            <a:r>
              <a:rPr lang="zh-CN" altLang="en-US"/>
              <a:t>语义等价</a:t>
            </a:r>
          </a:p>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335163" y="395453"/>
            <a:ext cx="11700384" cy="615543"/>
          </a:xfrm>
          <a:prstGeom prst="rect">
            <a:avLst/>
          </a:prstGeom>
          <a:noFill/>
        </p:spPr>
        <p:txBody>
          <a:bodyPr wrap="square" lIns="121908" tIns="60955" rIns="121908" bIns="60955" rtlCol="0">
            <a:spAutoFit/>
          </a:bodyPr>
          <a:lstStyle/>
          <a:p>
            <a:pPr algn="ctr"/>
            <a:r>
              <a:rPr lang="en-US" altLang="zh-CN" sz="3200" b="1" dirty="0">
                <a:latin typeface="微软雅黑" pitchFamily="34" charset="-122"/>
                <a:ea typeface="微软雅黑" pitchFamily="34" charset="-122"/>
              </a:rPr>
              <a:t>Rational software </a:t>
            </a:r>
            <a:r>
              <a:rPr lang="en-US" altLang="zh-CN" sz="3200" b="1" dirty="0" smtClean="0">
                <a:latin typeface="微软雅黑" pitchFamily="34" charset="-122"/>
                <a:ea typeface="微软雅黑" pitchFamily="34" charset="-122"/>
              </a:rPr>
              <a:t>architect</a:t>
            </a:r>
            <a:r>
              <a:rPr lang="zh-CN" altLang="en-US" sz="3200" b="1" dirty="0" smtClean="0">
                <a:latin typeface="微软雅黑" pitchFamily="34" charset="-122"/>
                <a:ea typeface="微软雅黑" pitchFamily="34" charset="-122"/>
              </a:rPr>
              <a:t>优点</a:t>
            </a:r>
            <a:endParaRPr lang="zh-CN" altLang="en-US" sz="3200" b="1" dirty="0">
              <a:latin typeface="微软雅黑" pitchFamily="34" charset="-122"/>
              <a:ea typeface="微软雅黑"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926068" y="1406449"/>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dirty="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dirty="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150" name="文本框 149"/>
          <p:cNvSpPr txBox="1"/>
          <p:nvPr/>
        </p:nvSpPr>
        <p:spPr>
          <a:xfrm>
            <a:off x="1693838" y="1881504"/>
            <a:ext cx="9403856" cy="461665"/>
          </a:xfrm>
          <a:prstGeom prst="rect">
            <a:avLst/>
          </a:prstGeom>
          <a:noFill/>
        </p:spPr>
        <p:txBody>
          <a:bodyPr wrap="none" rtlCol="0">
            <a:spAutoFit/>
          </a:bodyPr>
          <a:lstStyle/>
          <a:p>
            <a:r>
              <a:rPr lang="en-US" altLang="zh-CN" dirty="0" smtClean="0"/>
              <a:t>1</a:t>
            </a:r>
            <a:r>
              <a:rPr lang="zh-CN" altLang="en-US" dirty="0" smtClean="0"/>
              <a:t>、包含了</a:t>
            </a:r>
            <a:r>
              <a:rPr lang="en-US" altLang="zh-CN" dirty="0" smtClean="0"/>
              <a:t>UML2.0</a:t>
            </a:r>
            <a:r>
              <a:rPr lang="zh-CN" altLang="en-US" dirty="0" smtClean="0"/>
              <a:t>的开源参考实现，</a:t>
            </a:r>
            <a:r>
              <a:rPr lang="en-US" altLang="zh-CN" dirty="0" smtClean="0"/>
              <a:t>rational rose</a:t>
            </a:r>
            <a:r>
              <a:rPr lang="zh-CN" altLang="en-US" dirty="0" smtClean="0"/>
              <a:t>是基于</a:t>
            </a:r>
            <a:r>
              <a:rPr lang="en-US" altLang="zh-CN" dirty="0" smtClean="0"/>
              <a:t>UML1.4</a:t>
            </a:r>
            <a:r>
              <a:rPr lang="zh-CN" altLang="en-US" dirty="0" smtClean="0"/>
              <a:t>标准的</a:t>
            </a:r>
            <a:endParaRPr lang="zh-CN" altLang="en-US" dirty="0"/>
          </a:p>
        </p:txBody>
      </p:sp>
      <p:sp>
        <p:nvSpPr>
          <p:cNvPr id="152" name="文本框 151"/>
          <p:cNvSpPr txBox="1"/>
          <p:nvPr/>
        </p:nvSpPr>
        <p:spPr>
          <a:xfrm>
            <a:off x="1631361" y="2967857"/>
            <a:ext cx="9596601" cy="1200329"/>
          </a:xfrm>
          <a:prstGeom prst="rect">
            <a:avLst/>
          </a:prstGeom>
          <a:noFill/>
        </p:spPr>
        <p:txBody>
          <a:bodyPr wrap="none" rtlCol="0">
            <a:spAutoFit/>
          </a:bodyPr>
          <a:lstStyle/>
          <a:p>
            <a:r>
              <a:rPr lang="en-US" altLang="zh-CN" dirty="0"/>
              <a:t>2</a:t>
            </a:r>
            <a:r>
              <a:rPr lang="zh-CN" altLang="en-US" dirty="0" smtClean="0"/>
              <a:t>、</a:t>
            </a:r>
            <a:r>
              <a:rPr lang="en-US" altLang="zh-CN" dirty="0" smtClean="0"/>
              <a:t>architect</a:t>
            </a:r>
            <a:r>
              <a:rPr lang="zh-CN" altLang="en-US" dirty="0" smtClean="0"/>
              <a:t>是在</a:t>
            </a:r>
            <a:r>
              <a:rPr lang="en-US" altLang="zh-CN" dirty="0" smtClean="0"/>
              <a:t>eclipse</a:t>
            </a:r>
            <a:r>
              <a:rPr lang="zh-CN" altLang="en-US" dirty="0" smtClean="0"/>
              <a:t>环境上搭构建的建模平台，</a:t>
            </a:r>
            <a:r>
              <a:rPr lang="zh-CN" altLang="en-US" dirty="0"/>
              <a:t>可以</a:t>
            </a:r>
            <a:r>
              <a:rPr lang="zh-CN" altLang="en-US" dirty="0" smtClean="0"/>
              <a:t>把建模</a:t>
            </a:r>
            <a:r>
              <a:rPr lang="zh-CN" altLang="en-US" dirty="0"/>
              <a:t>视图</a:t>
            </a:r>
            <a:r>
              <a:rPr lang="zh-CN" altLang="en-US" dirty="0" smtClean="0"/>
              <a:t>中</a:t>
            </a:r>
            <a:endParaRPr lang="en-US" altLang="zh-CN" dirty="0" smtClean="0"/>
          </a:p>
          <a:p>
            <a:r>
              <a:rPr lang="zh-CN" altLang="en-US" dirty="0" smtClean="0"/>
              <a:t>的 </a:t>
            </a:r>
            <a:r>
              <a:rPr lang="en-US" altLang="zh-CN" dirty="0"/>
              <a:t>UML </a:t>
            </a:r>
            <a:r>
              <a:rPr lang="zh-CN" altLang="en-US" dirty="0"/>
              <a:t>图转换为代码。最后，底层的 </a:t>
            </a:r>
            <a:r>
              <a:rPr lang="en-US" altLang="zh-CN" dirty="0"/>
              <a:t>e</a:t>
            </a:r>
            <a:r>
              <a:rPr lang="en-US" altLang="zh-CN" dirty="0" smtClean="0"/>
              <a:t>clipse </a:t>
            </a:r>
            <a:r>
              <a:rPr lang="zh-CN" altLang="en-US" dirty="0"/>
              <a:t>平台也提供</a:t>
            </a:r>
            <a:r>
              <a:rPr lang="zh-CN" altLang="en-US" dirty="0" smtClean="0"/>
              <a:t>强健</a:t>
            </a:r>
            <a:r>
              <a:rPr lang="zh-CN" altLang="en-US" dirty="0"/>
              <a:t>和功能</a:t>
            </a:r>
            <a:r>
              <a:rPr lang="zh-CN" altLang="en-US" dirty="0" smtClean="0"/>
              <a:t>丰</a:t>
            </a:r>
            <a:endParaRPr lang="en-US" altLang="zh-CN" dirty="0" smtClean="0"/>
          </a:p>
          <a:p>
            <a:r>
              <a:rPr lang="zh-CN" altLang="en-US" dirty="0" smtClean="0"/>
              <a:t>富</a:t>
            </a:r>
            <a:r>
              <a:rPr lang="zh-CN" altLang="en-US" dirty="0"/>
              <a:t>的集成开发环境给开发者。</a:t>
            </a:r>
          </a:p>
        </p:txBody>
      </p:sp>
      <p:sp>
        <p:nvSpPr>
          <p:cNvPr id="153" name="文本框 152"/>
          <p:cNvSpPr txBox="1"/>
          <p:nvPr/>
        </p:nvSpPr>
        <p:spPr>
          <a:xfrm>
            <a:off x="1631361" y="4575087"/>
            <a:ext cx="9553641" cy="830997"/>
          </a:xfrm>
          <a:prstGeom prst="rect">
            <a:avLst/>
          </a:prstGeom>
          <a:noFill/>
        </p:spPr>
        <p:txBody>
          <a:bodyPr wrap="none" rtlCol="0">
            <a:spAutoFit/>
          </a:bodyPr>
          <a:lstStyle/>
          <a:p>
            <a:r>
              <a:rPr lang="en-US" altLang="zh-CN" dirty="0"/>
              <a:t>3</a:t>
            </a:r>
            <a:r>
              <a:rPr lang="zh-CN" altLang="en-US" dirty="0" smtClean="0"/>
              <a:t>、</a:t>
            </a:r>
            <a:r>
              <a:rPr lang="en-US" altLang="zh-CN" dirty="0"/>
              <a:t>Rational Software Architect </a:t>
            </a:r>
            <a:r>
              <a:rPr lang="zh-CN" altLang="en-US" dirty="0"/>
              <a:t>并不局限于 </a:t>
            </a:r>
            <a:r>
              <a:rPr lang="en-US" altLang="zh-CN" dirty="0"/>
              <a:t>Java </a:t>
            </a:r>
            <a:r>
              <a:rPr lang="zh-CN" altLang="en-US" dirty="0"/>
              <a:t>技术或 </a:t>
            </a:r>
            <a:r>
              <a:rPr lang="en-US" altLang="zh-CN" dirty="0"/>
              <a:t>J2EE </a:t>
            </a:r>
            <a:r>
              <a:rPr lang="zh-CN" altLang="en-US" dirty="0"/>
              <a:t>平台。 你</a:t>
            </a:r>
            <a:r>
              <a:rPr lang="zh-CN" altLang="en-US" dirty="0" smtClean="0"/>
              <a:t>也</a:t>
            </a:r>
            <a:endParaRPr lang="en-US" altLang="zh-CN" dirty="0" smtClean="0"/>
          </a:p>
          <a:p>
            <a:r>
              <a:rPr lang="zh-CN" altLang="en-US" dirty="0" smtClean="0"/>
              <a:t>可以</a:t>
            </a:r>
            <a:r>
              <a:rPr lang="zh-CN" altLang="en-US" dirty="0"/>
              <a:t>在需要时把你创建的 </a:t>
            </a:r>
            <a:r>
              <a:rPr lang="en-US" altLang="zh-CN" dirty="0"/>
              <a:t>UML </a:t>
            </a:r>
            <a:r>
              <a:rPr lang="zh-CN" altLang="en-US" dirty="0"/>
              <a:t>模型转换为 </a:t>
            </a:r>
            <a:r>
              <a:rPr lang="en-US" altLang="zh-CN" dirty="0"/>
              <a:t>C++ </a:t>
            </a:r>
            <a:r>
              <a:rPr lang="zh-CN" altLang="en-US" dirty="0" smtClean="0"/>
              <a:t>等代码。</a:t>
            </a:r>
            <a:endParaRPr lang="zh-CN" altLang="en-US" dirty="0"/>
          </a:p>
        </p:txBody>
      </p:sp>
    </p:spTree>
    <p:extLst>
      <p:ext uri="{BB962C8B-B14F-4D97-AF65-F5344CB8AC3E}">
        <p14:creationId xmlns:p14="http://schemas.microsoft.com/office/powerpoint/2010/main" val="2334181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提问</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1007437" y="141277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dirty="0"/>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5" name="TextBox 4"/>
          <p:cNvSpPr txBox="1"/>
          <p:nvPr/>
        </p:nvSpPr>
        <p:spPr>
          <a:xfrm>
            <a:off x="2433635" y="1379950"/>
            <a:ext cx="6994629" cy="645160"/>
          </a:xfrm>
          <a:prstGeom prst="rect">
            <a:avLst/>
          </a:prstGeom>
          <a:noFill/>
        </p:spPr>
        <p:txBody>
          <a:bodyPr wrap="square" rtlCol="0">
            <a:spAutoFit/>
          </a:bodyPr>
          <a:lstStyle/>
          <a:p>
            <a:r>
              <a:rPr lang="en-US" sz="3600" dirty="0">
                <a:latin typeface="微软雅黑" panose="020B0503020204020204" pitchFamily="34" charset="-122"/>
                <a:ea typeface="微软雅黑" panose="020B0503020204020204" pitchFamily="34" charset="-122"/>
              </a:rPr>
              <a:t>5.</a:t>
            </a:r>
            <a:r>
              <a:rPr lang="zh-CN" altLang="en-US" sz="3600" dirty="0">
                <a:latin typeface="微软雅黑" panose="020B0503020204020204" pitchFamily="34" charset="-122"/>
                <a:ea typeface="微软雅黑" panose="020B0503020204020204" pitchFamily="34" charset="-122"/>
              </a:rPr>
              <a:t>简要描述协作图和顺序图的异同？</a:t>
            </a:r>
            <a:endParaRPr lang="zh-CN" altLang="en-US" sz="3600" dirty="0" smtClean="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5"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12"/>
          <p:cNvSpPr txBox="1"/>
          <p:nvPr/>
        </p:nvSpPr>
        <p:spPr>
          <a:xfrm>
            <a:off x="239349" y="2756926"/>
            <a:ext cx="11521280" cy="1105535"/>
          </a:xfrm>
          <a:prstGeom prst="rect">
            <a:avLst/>
          </a:prstGeom>
          <a:noFill/>
        </p:spPr>
        <p:txBody>
          <a:bodyPr wrap="square" lIns="121908" tIns="60955" rIns="121908" bIns="60955" rtlCol="0">
            <a:spAutoFit/>
          </a:bodyPr>
          <a:lstStyle/>
          <a:p>
            <a:pPr algn="ctr"/>
            <a:r>
              <a:rPr lang="zh-CN" altLang="en-US" sz="6400" b="1" dirty="0">
                <a:latin typeface="微软雅黑" panose="020B0503020204020204" pitchFamily="34" charset="-122"/>
                <a:ea typeface="微软雅黑" panose="020B0503020204020204" pitchFamily="34" charset="-122"/>
              </a:rPr>
              <a:t>部署图</a:t>
            </a:r>
          </a:p>
        </p:txBody>
      </p:sp>
      <p:sp>
        <p:nvSpPr>
          <p:cNvPr id="78" name="Parallelogram 77"/>
          <p:cNvSpPr/>
          <p:nvPr/>
        </p:nvSpPr>
        <p:spPr>
          <a:xfrm>
            <a:off x="719403"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79" name="Parallelogram 78"/>
          <p:cNvSpPr/>
          <p:nvPr/>
        </p:nvSpPr>
        <p:spPr>
          <a:xfrm rot="10800000">
            <a:off x="10512492"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a:solidFill>
                <a:schemeClr val="tx1"/>
              </a:solidFill>
            </a:endParaRPr>
          </a:p>
        </p:txBody>
      </p:sp>
      <p:grpSp>
        <p:nvGrpSpPr>
          <p:cNvPr id="24" name="Group 3"/>
          <p:cNvGrpSpPr/>
          <p:nvPr/>
        </p:nvGrpSpPr>
        <p:grpSpPr bwMode="auto">
          <a:xfrm>
            <a:off x="1007437" y="1412778"/>
            <a:ext cx="10488084" cy="4195233"/>
            <a:chOff x="460" y="1187"/>
            <a:chExt cx="4955" cy="1982"/>
          </a:xfrm>
        </p:grpSpPr>
        <p:sp>
          <p:nvSpPr>
            <p:cNvPr id="25"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6"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7"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8"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9"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0"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1"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2"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3"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4"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5"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6"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7"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8"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9"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61"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4"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6"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7"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8"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9"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1000"/>
                                        <p:tgtEl>
                                          <p:spTgt spid="78"/>
                                        </p:tgtEl>
                                      </p:cBhvr>
                                    </p:animEffect>
                                    <p:anim calcmode="lin" valueType="num">
                                      <p:cBhvr>
                                        <p:cTn id="8" dur="1000" fill="hold"/>
                                        <p:tgtEl>
                                          <p:spTgt spid="78"/>
                                        </p:tgtEl>
                                        <p:attrNameLst>
                                          <p:attrName>ppt_x</p:attrName>
                                        </p:attrNameLst>
                                      </p:cBhvr>
                                      <p:tavLst>
                                        <p:tav tm="0">
                                          <p:val>
                                            <p:strVal val="#ppt_x"/>
                                          </p:val>
                                        </p:tav>
                                        <p:tav tm="100000">
                                          <p:val>
                                            <p:strVal val="#ppt_x"/>
                                          </p:val>
                                        </p:tav>
                                      </p:tavLst>
                                    </p:anim>
                                    <p:anim calcmode="lin" valueType="num">
                                      <p:cBhvr>
                                        <p:cTn id="9" dur="1000" fill="hold"/>
                                        <p:tgtEl>
                                          <p:spTgt spid="7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1000"/>
                                        <p:tgtEl>
                                          <p:spTgt spid="47"/>
                                        </p:tgtEl>
                                      </p:cBhvr>
                                    </p:animEffect>
                                    <p:anim calcmode="lin" valueType="num">
                                      <p:cBhvr>
                                        <p:cTn id="13" dur="1000" fill="hold"/>
                                        <p:tgtEl>
                                          <p:spTgt spid="47"/>
                                        </p:tgtEl>
                                        <p:attrNameLst>
                                          <p:attrName>ppt_x</p:attrName>
                                        </p:attrNameLst>
                                      </p:cBhvr>
                                      <p:tavLst>
                                        <p:tav tm="0">
                                          <p:val>
                                            <p:strVal val="#ppt_x"/>
                                          </p:val>
                                        </p:tav>
                                        <p:tav tm="100000">
                                          <p:val>
                                            <p:strVal val="#ppt_x"/>
                                          </p:val>
                                        </p:tav>
                                      </p:tavLst>
                                    </p:anim>
                                    <p:anim calcmode="lin" valueType="num">
                                      <p:cBhvr>
                                        <p:cTn id="14" dur="1000" fill="hold"/>
                                        <p:tgtEl>
                                          <p:spTgt spid="4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79"/>
                                        </p:tgtEl>
                                        <p:attrNameLst>
                                          <p:attrName>style.visibility</p:attrName>
                                        </p:attrNameLst>
                                      </p:cBhvr>
                                      <p:to>
                                        <p:strVal val="visible"/>
                                      </p:to>
                                    </p:set>
                                    <p:animEffect transition="in" filter="fade">
                                      <p:cBhvr>
                                        <p:cTn id="18" dur="1000"/>
                                        <p:tgtEl>
                                          <p:spTgt spid="79"/>
                                        </p:tgtEl>
                                      </p:cBhvr>
                                    </p:animEffect>
                                    <p:anim calcmode="lin" valueType="num">
                                      <p:cBhvr>
                                        <p:cTn id="19" dur="1000" fill="hold"/>
                                        <p:tgtEl>
                                          <p:spTgt spid="79"/>
                                        </p:tgtEl>
                                        <p:attrNameLst>
                                          <p:attrName>ppt_x</p:attrName>
                                        </p:attrNameLst>
                                      </p:cBhvr>
                                      <p:tavLst>
                                        <p:tav tm="0">
                                          <p:val>
                                            <p:strVal val="#ppt_x"/>
                                          </p:val>
                                        </p:tav>
                                        <p:tav tm="100000">
                                          <p:val>
                                            <p:strVal val="#ppt_x"/>
                                          </p:val>
                                        </p:tav>
                                      </p:tavLst>
                                    </p:anim>
                                    <p:anim calcmode="lin" valueType="num">
                                      <p:cBhvr>
                                        <p:cTn id="20" dur="1000" fill="hold"/>
                                        <p:tgtEl>
                                          <p:spTgt spid="7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78" grpId="0" bldLvl="0" animBg="1"/>
      <p:bldP spid="79" grpId="0" bldLvl="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部署图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717040" y="1650365"/>
            <a:ext cx="8843645" cy="2306955"/>
          </a:xfrm>
          <a:prstGeom prst="rect">
            <a:avLst/>
          </a:prstGeom>
          <a:noFill/>
        </p:spPr>
        <p:txBody>
          <a:bodyPr wrap="square" rtlCol="0">
            <a:spAutoFit/>
          </a:bodyPr>
          <a:lstStyle/>
          <a:p>
            <a:r>
              <a:rPr lang="zh-CN" altLang="en-US"/>
              <a:t>部署图</a:t>
            </a:r>
            <a:r>
              <a:rPr lang="zh-CN" altLang="en-US" b="1"/>
              <a:t>用于静态建模</a:t>
            </a:r>
            <a:r>
              <a:rPr lang="zh-CN" altLang="en-US"/>
              <a:t>，是</a:t>
            </a:r>
            <a:r>
              <a:rPr lang="zh-CN" altLang="en-US" b="1"/>
              <a:t>表示运行时过程结点结构、组件实例及对象结构</a:t>
            </a:r>
            <a:r>
              <a:rPr lang="zh-CN" altLang="en-US"/>
              <a:t>的图。</a:t>
            </a:r>
          </a:p>
          <a:p>
            <a:r>
              <a:rPr lang="zh-CN" altLang="en-US"/>
              <a:t>部署图可以显示计算机节点的</a:t>
            </a:r>
            <a:r>
              <a:rPr lang="zh-CN" altLang="en-US" b="1"/>
              <a:t>拓扑结构、通信路径、结点上</a:t>
            </a:r>
            <a:r>
              <a:rPr lang="zh-CN" altLang="en-US"/>
              <a:t>运行的</a:t>
            </a:r>
            <a:r>
              <a:rPr lang="zh-CN" altLang="en-US" b="1"/>
              <a:t>软件、软件包含的逻辑单元</a:t>
            </a:r>
            <a:r>
              <a:rPr lang="zh-CN" altLang="en-US"/>
              <a:t>（对象、类等）。部署图是描述任何基于计算机的应用系统的物理配置的有力工具。</a:t>
            </a:r>
          </a:p>
          <a:p>
            <a:r>
              <a:rPr lang="zh-CN" altLang="en-US"/>
              <a:t>构成部署图的元素主要是</a:t>
            </a:r>
            <a:r>
              <a:rPr lang="zh-CN" altLang="en-US" b="1"/>
              <a:t>结点、组件、关系</a:t>
            </a:r>
            <a:r>
              <a:rPr lang="zh-CN" altLang="en-US"/>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部署图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689100" y="1622425"/>
            <a:ext cx="3255010" cy="460375"/>
          </a:xfrm>
          <a:prstGeom prst="rect">
            <a:avLst/>
          </a:prstGeom>
          <a:noFill/>
        </p:spPr>
        <p:txBody>
          <a:bodyPr wrap="square" rtlCol="0">
            <a:spAutoFit/>
          </a:bodyPr>
          <a:lstStyle/>
          <a:p>
            <a:r>
              <a:rPr lang="zh-CN" altLang="en-US" b="1"/>
              <a:t>结点：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部署图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689100" y="1622425"/>
            <a:ext cx="3255010" cy="460375"/>
          </a:xfrm>
          <a:prstGeom prst="rect">
            <a:avLst/>
          </a:prstGeom>
          <a:noFill/>
        </p:spPr>
        <p:txBody>
          <a:bodyPr wrap="square" rtlCol="0">
            <a:spAutoFit/>
          </a:bodyPr>
          <a:lstStyle/>
          <a:p>
            <a:r>
              <a:rPr lang="zh-CN" altLang="en-US" b="1"/>
              <a:t>组件：</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部署图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文本框 2"/>
          <p:cNvSpPr txBox="1"/>
          <p:nvPr/>
        </p:nvSpPr>
        <p:spPr>
          <a:xfrm>
            <a:off x="1689100" y="1622425"/>
            <a:ext cx="3255010" cy="460375"/>
          </a:xfrm>
          <a:prstGeom prst="rect">
            <a:avLst/>
          </a:prstGeom>
          <a:noFill/>
        </p:spPr>
        <p:txBody>
          <a:bodyPr wrap="square" rtlCol="0">
            <a:spAutoFit/>
          </a:bodyPr>
          <a:lstStyle/>
          <a:p>
            <a:r>
              <a:rPr lang="zh-CN" altLang="en-US" b="1"/>
              <a:t>关系：</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部署图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4" name="文本框 3"/>
          <p:cNvSpPr txBox="1"/>
          <p:nvPr/>
        </p:nvSpPr>
        <p:spPr>
          <a:xfrm>
            <a:off x="1597660" y="1398905"/>
            <a:ext cx="3255010" cy="460375"/>
          </a:xfrm>
          <a:prstGeom prst="rect">
            <a:avLst/>
          </a:prstGeom>
          <a:noFill/>
        </p:spPr>
        <p:txBody>
          <a:bodyPr wrap="square" rtlCol="0">
            <a:spAutoFit/>
          </a:bodyPr>
          <a:lstStyle/>
          <a:p>
            <a:r>
              <a:rPr lang="zh-CN" altLang="en-US" b="1"/>
              <a:t>实例层部署图：</a:t>
            </a:r>
          </a:p>
        </p:txBody>
      </p:sp>
      <p:sp>
        <p:nvSpPr>
          <p:cNvPr id="5" name="文本框 4"/>
          <p:cNvSpPr txBox="1"/>
          <p:nvPr/>
        </p:nvSpPr>
        <p:spPr>
          <a:xfrm>
            <a:off x="4423410" y="5594350"/>
            <a:ext cx="3255010" cy="460375"/>
          </a:xfrm>
          <a:prstGeom prst="rect">
            <a:avLst/>
          </a:prstGeom>
          <a:noFill/>
        </p:spPr>
        <p:txBody>
          <a:bodyPr wrap="square" rtlCol="0">
            <a:spAutoFit/>
          </a:bodyPr>
          <a:lstStyle/>
          <a:p>
            <a:pPr algn="ctr"/>
            <a:r>
              <a:rPr lang="zh-CN" altLang="en-US"/>
              <a:t>实例层部署图</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部署图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4" name="文本框 3"/>
          <p:cNvSpPr txBox="1"/>
          <p:nvPr/>
        </p:nvSpPr>
        <p:spPr>
          <a:xfrm>
            <a:off x="1597660" y="1398905"/>
            <a:ext cx="3255010" cy="460375"/>
          </a:xfrm>
          <a:prstGeom prst="rect">
            <a:avLst/>
          </a:prstGeom>
          <a:noFill/>
        </p:spPr>
        <p:txBody>
          <a:bodyPr wrap="square" rtlCol="0">
            <a:spAutoFit/>
          </a:bodyPr>
          <a:lstStyle/>
          <a:p>
            <a:r>
              <a:rPr lang="zh-CN" altLang="en-US" b="1"/>
              <a:t>描述层部署图：</a:t>
            </a:r>
          </a:p>
        </p:txBody>
      </p:sp>
      <p:sp>
        <p:nvSpPr>
          <p:cNvPr id="5" name="文本框 4"/>
          <p:cNvSpPr txBox="1"/>
          <p:nvPr/>
        </p:nvSpPr>
        <p:spPr>
          <a:xfrm>
            <a:off x="4423410" y="5594350"/>
            <a:ext cx="3255010" cy="460375"/>
          </a:xfrm>
          <a:prstGeom prst="rect">
            <a:avLst/>
          </a:prstGeom>
          <a:noFill/>
        </p:spPr>
        <p:txBody>
          <a:bodyPr wrap="square" rtlCol="0">
            <a:spAutoFit/>
          </a:bodyPr>
          <a:lstStyle/>
          <a:p>
            <a:pPr algn="ctr"/>
            <a:r>
              <a:rPr lang="zh-CN" altLang="en-US"/>
              <a:t>通信链关系</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59155"/>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部署图</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998547" y="139880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4" name="文本框 3"/>
          <p:cNvSpPr txBox="1"/>
          <p:nvPr/>
        </p:nvSpPr>
        <p:spPr>
          <a:xfrm>
            <a:off x="1597660" y="1398905"/>
            <a:ext cx="3255010" cy="460375"/>
          </a:xfrm>
          <a:prstGeom prst="rect">
            <a:avLst/>
          </a:prstGeom>
          <a:noFill/>
        </p:spPr>
        <p:txBody>
          <a:bodyPr wrap="square" rtlCol="0">
            <a:spAutoFit/>
          </a:bodyPr>
          <a:lstStyle/>
          <a:p>
            <a:r>
              <a:rPr lang="zh-CN" altLang="en-US" b="1"/>
              <a:t>描述层部署图：</a:t>
            </a:r>
          </a:p>
        </p:txBody>
      </p:sp>
      <p:sp>
        <p:nvSpPr>
          <p:cNvPr id="5" name="文本框 4"/>
          <p:cNvSpPr txBox="1"/>
          <p:nvPr/>
        </p:nvSpPr>
        <p:spPr>
          <a:xfrm>
            <a:off x="4423410" y="5594350"/>
            <a:ext cx="3255010" cy="460375"/>
          </a:xfrm>
          <a:prstGeom prst="rect">
            <a:avLst/>
          </a:prstGeom>
          <a:noFill/>
        </p:spPr>
        <p:txBody>
          <a:bodyPr wrap="square" rtlCol="0">
            <a:spAutoFit/>
          </a:bodyPr>
          <a:lstStyle/>
          <a:p>
            <a:pPr algn="ctr"/>
            <a:r>
              <a:rPr lang="zh-CN" altLang="en-US"/>
              <a:t>依赖关系</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提问</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1007437" y="141277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dirty="0"/>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3" name="TextBox 4"/>
          <p:cNvSpPr txBox="1"/>
          <p:nvPr/>
        </p:nvSpPr>
        <p:spPr>
          <a:xfrm>
            <a:off x="2433635" y="1379950"/>
            <a:ext cx="6994629" cy="645160"/>
          </a:xfrm>
          <a:prstGeom prst="rect">
            <a:avLst/>
          </a:prstGeom>
          <a:noFill/>
        </p:spPr>
        <p:txBody>
          <a:bodyPr wrap="square" rtlCol="0">
            <a:spAutoFit/>
          </a:bodyPr>
          <a:lstStyle/>
          <a:p>
            <a:r>
              <a:rPr lang="en-US" sz="3600" dirty="0">
                <a:latin typeface="微软雅黑" panose="020B0503020204020204" pitchFamily="34" charset="-122"/>
                <a:ea typeface="微软雅黑" panose="020B0503020204020204" pitchFamily="34" charset="-122"/>
              </a:rPr>
              <a:t>6.</a:t>
            </a:r>
            <a:r>
              <a:rPr lang="zh-CN" altLang="en-US" sz="3600" dirty="0">
                <a:latin typeface="微软雅黑" panose="020B0503020204020204" pitchFamily="34" charset="-122"/>
                <a:ea typeface="微软雅黑" panose="020B0503020204020204" pitchFamily="34" charset="-122"/>
              </a:rPr>
              <a:t>部署图可以包括的四种关系是？</a:t>
            </a:r>
            <a:endParaRPr lang="zh-CN" altLang="en-US" sz="3600" dirty="0" smtClean="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bldLvl="0" animBg="1"/>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12"/>
          <p:cNvSpPr txBox="1"/>
          <p:nvPr/>
        </p:nvSpPr>
        <p:spPr>
          <a:xfrm>
            <a:off x="239349" y="2756926"/>
            <a:ext cx="11521280" cy="1107986"/>
          </a:xfrm>
          <a:prstGeom prst="rect">
            <a:avLst/>
          </a:prstGeom>
          <a:noFill/>
        </p:spPr>
        <p:txBody>
          <a:bodyPr wrap="square" lIns="121908" tIns="60955" rIns="121908" bIns="60955" rtlCol="0">
            <a:spAutoFit/>
          </a:bodyPr>
          <a:lstStyle/>
          <a:p>
            <a:pPr algn="ctr"/>
            <a:r>
              <a:rPr lang="en-US" altLang="zh-CN" sz="6400" b="1" dirty="0" smtClean="0">
                <a:latin typeface="微软雅黑" pitchFamily="34" charset="-122"/>
                <a:ea typeface="微软雅黑" pitchFamily="34" charset="-122"/>
              </a:rPr>
              <a:t>UML</a:t>
            </a:r>
            <a:r>
              <a:rPr lang="zh-CN" altLang="en-US" sz="6400" b="1" dirty="0" smtClean="0">
                <a:latin typeface="微软雅黑" pitchFamily="34" charset="-122"/>
                <a:ea typeface="微软雅黑" pitchFamily="34" charset="-122"/>
              </a:rPr>
              <a:t>介绍</a:t>
            </a:r>
            <a:endParaRPr lang="zh-CN" altLang="en-US" sz="6400" b="1" dirty="0">
              <a:latin typeface="微软雅黑" pitchFamily="34" charset="-122"/>
              <a:ea typeface="微软雅黑" pitchFamily="34" charset="-122"/>
            </a:endParaRPr>
          </a:p>
        </p:txBody>
      </p:sp>
      <p:sp>
        <p:nvSpPr>
          <p:cNvPr id="78" name="Parallelogram 77"/>
          <p:cNvSpPr/>
          <p:nvPr/>
        </p:nvSpPr>
        <p:spPr>
          <a:xfrm>
            <a:off x="719403"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79" name="Parallelogram 78"/>
          <p:cNvSpPr/>
          <p:nvPr/>
        </p:nvSpPr>
        <p:spPr>
          <a:xfrm rot="10800000">
            <a:off x="10512492"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a:solidFill>
                <a:schemeClr val="tx1"/>
              </a:solidFill>
            </a:endParaRPr>
          </a:p>
        </p:txBody>
      </p:sp>
      <p:grpSp>
        <p:nvGrpSpPr>
          <p:cNvPr id="24" name="Group 3"/>
          <p:cNvGrpSpPr>
            <a:grpSpLocks/>
          </p:cNvGrpSpPr>
          <p:nvPr/>
        </p:nvGrpSpPr>
        <p:grpSpPr bwMode="auto">
          <a:xfrm>
            <a:off x="1007437" y="1412778"/>
            <a:ext cx="10488084" cy="4195233"/>
            <a:chOff x="460" y="1187"/>
            <a:chExt cx="4955" cy="1982"/>
          </a:xfrm>
        </p:grpSpPr>
        <p:sp>
          <p:nvSpPr>
            <p:cNvPr id="25"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6"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7"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8"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9"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0"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1"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2"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3"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4"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5"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6"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7"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8"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9"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61"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4"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6"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7"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8"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9"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Tree>
    <p:extLst>
      <p:ext uri="{BB962C8B-B14F-4D97-AF65-F5344CB8AC3E}">
        <p14:creationId xmlns:p14="http://schemas.microsoft.com/office/powerpoint/2010/main" val="376299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1000"/>
                                        <p:tgtEl>
                                          <p:spTgt spid="78"/>
                                        </p:tgtEl>
                                      </p:cBhvr>
                                    </p:animEffect>
                                    <p:anim calcmode="lin" valueType="num">
                                      <p:cBhvr>
                                        <p:cTn id="8" dur="1000" fill="hold"/>
                                        <p:tgtEl>
                                          <p:spTgt spid="78"/>
                                        </p:tgtEl>
                                        <p:attrNameLst>
                                          <p:attrName>ppt_x</p:attrName>
                                        </p:attrNameLst>
                                      </p:cBhvr>
                                      <p:tavLst>
                                        <p:tav tm="0">
                                          <p:val>
                                            <p:strVal val="#ppt_x"/>
                                          </p:val>
                                        </p:tav>
                                        <p:tav tm="100000">
                                          <p:val>
                                            <p:strVal val="#ppt_x"/>
                                          </p:val>
                                        </p:tav>
                                      </p:tavLst>
                                    </p:anim>
                                    <p:anim calcmode="lin" valueType="num">
                                      <p:cBhvr>
                                        <p:cTn id="9" dur="1000" fill="hold"/>
                                        <p:tgtEl>
                                          <p:spTgt spid="7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1000"/>
                                        <p:tgtEl>
                                          <p:spTgt spid="47"/>
                                        </p:tgtEl>
                                      </p:cBhvr>
                                    </p:animEffect>
                                    <p:anim calcmode="lin" valueType="num">
                                      <p:cBhvr>
                                        <p:cTn id="13" dur="1000" fill="hold"/>
                                        <p:tgtEl>
                                          <p:spTgt spid="47"/>
                                        </p:tgtEl>
                                        <p:attrNameLst>
                                          <p:attrName>ppt_x</p:attrName>
                                        </p:attrNameLst>
                                      </p:cBhvr>
                                      <p:tavLst>
                                        <p:tav tm="0">
                                          <p:val>
                                            <p:strVal val="#ppt_x"/>
                                          </p:val>
                                        </p:tav>
                                        <p:tav tm="100000">
                                          <p:val>
                                            <p:strVal val="#ppt_x"/>
                                          </p:val>
                                        </p:tav>
                                      </p:tavLst>
                                    </p:anim>
                                    <p:anim calcmode="lin" valueType="num">
                                      <p:cBhvr>
                                        <p:cTn id="14" dur="1000" fill="hold"/>
                                        <p:tgtEl>
                                          <p:spTgt spid="4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1" fill="hold">
                                          <p:stCondLst>
                                            <p:cond delay="0"/>
                                          </p:stCondLst>
                                        </p:cTn>
                                        <p:tgtEl>
                                          <p:spTgt spid="79"/>
                                        </p:tgtEl>
                                        <p:attrNameLst>
                                          <p:attrName>style.visibility</p:attrName>
                                        </p:attrNameLst>
                                      </p:cBhvr>
                                      <p:to>
                                        <p:strVal val="visible"/>
                                      </p:to>
                                    </p:set>
                                    <p:animEffect transition="in" filter="fade">
                                      <p:cBhvr>
                                        <p:cTn id="18" dur="1000"/>
                                        <p:tgtEl>
                                          <p:spTgt spid="79"/>
                                        </p:tgtEl>
                                      </p:cBhvr>
                                    </p:animEffect>
                                    <p:anim calcmode="lin" valueType="num">
                                      <p:cBhvr>
                                        <p:cTn id="19" dur="1000" fill="hold"/>
                                        <p:tgtEl>
                                          <p:spTgt spid="79"/>
                                        </p:tgtEl>
                                        <p:attrNameLst>
                                          <p:attrName>ppt_x</p:attrName>
                                        </p:attrNameLst>
                                      </p:cBhvr>
                                      <p:tavLst>
                                        <p:tav tm="0">
                                          <p:val>
                                            <p:strVal val="#ppt_x"/>
                                          </p:val>
                                        </p:tav>
                                        <p:tav tm="100000">
                                          <p:val>
                                            <p:strVal val="#ppt_x"/>
                                          </p:val>
                                        </p:tav>
                                      </p:tavLst>
                                    </p:anim>
                                    <p:anim calcmode="lin" valueType="num">
                                      <p:cBhvr>
                                        <p:cTn id="20" dur="1000" fill="hold"/>
                                        <p:tgtEl>
                                          <p:spTgt spid="7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78" grpId="0" animBg="1"/>
      <p:bldP spid="79"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参考文献</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1007437" y="141277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4" name="TextBox 3"/>
          <p:cNvSpPr txBox="1"/>
          <p:nvPr/>
        </p:nvSpPr>
        <p:spPr>
          <a:xfrm>
            <a:off x="557547" y="2262520"/>
            <a:ext cx="11264900" cy="2306955"/>
          </a:xfrm>
          <a:prstGeom prst="rect">
            <a:avLst/>
          </a:prstGeom>
          <a:noFill/>
        </p:spPr>
        <p:txBody>
          <a:bodyPr wrap="none" rtlCol="0">
            <a:spAutoFit/>
          </a:bodyPr>
          <a:lstStyle/>
          <a:p>
            <a:pPr marL="285750" indent="-285750">
              <a:buFont typeface="Wingdings" panose="05000000000000000000" pitchFamily="2" charset="2"/>
              <a:buChar char="l"/>
            </a:pPr>
            <a:r>
              <a:rPr lang="zh-CN" altLang="en-US" sz="1800" dirty="0">
                <a:latin typeface="微软雅黑" panose="020B0503020204020204" pitchFamily="34" charset="-122"/>
                <a:ea typeface="微软雅黑" panose="020B0503020204020204" pitchFamily="34" charset="-122"/>
              </a:rPr>
              <a:t>杨弘</a:t>
            </a:r>
            <a:r>
              <a:rPr lang="zh-CN" altLang="en-US" sz="1800" dirty="0" smtClean="0">
                <a:latin typeface="微软雅黑" panose="020B0503020204020204" pitchFamily="34" charset="-122"/>
                <a:ea typeface="微软雅黑" panose="020B0503020204020204" pitchFamily="34" charset="-122"/>
              </a:rPr>
              <a:t>平等</a:t>
            </a:r>
            <a:r>
              <a:rPr lang="en-US" altLang="zh-CN" sz="1800" dirty="0" smtClean="0">
                <a:latin typeface="微软雅黑" panose="020B0503020204020204" pitchFamily="34" charset="-122"/>
                <a:ea typeface="微软雅黑" panose="020B0503020204020204" pitchFamily="34" charset="-122"/>
              </a:rPr>
              <a:t>.UML2</a:t>
            </a:r>
            <a:r>
              <a:rPr lang="zh-CN" altLang="en-US" sz="1800" dirty="0" smtClean="0">
                <a:latin typeface="微软雅黑" panose="020B0503020204020204" pitchFamily="34" charset="-122"/>
                <a:ea typeface="微软雅黑" panose="020B0503020204020204" pitchFamily="34" charset="-122"/>
              </a:rPr>
              <a:t>基础、建模与设计教程</a:t>
            </a:r>
            <a:r>
              <a:rPr lang="en-US" altLang="zh-CN" sz="1800" dirty="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北京</a:t>
            </a:r>
            <a:r>
              <a:rPr lang="en-US" altLang="zh-CN" sz="1800" dirty="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清华大学出版社</a:t>
            </a:r>
            <a:r>
              <a:rPr lang="en-US" altLang="zh-CN" sz="1800" dirty="0" smtClean="0">
                <a:latin typeface="微软雅黑" panose="020B0503020204020204" pitchFamily="34" charset="-122"/>
                <a:ea typeface="微软雅黑" panose="020B0503020204020204" pitchFamily="34" charset="-122"/>
              </a:rPr>
              <a:t>.2015.</a:t>
            </a:r>
          </a:p>
          <a:p>
            <a:pPr marL="285750" indent="-285750">
              <a:buFont typeface="Wingdings" panose="05000000000000000000" pitchFamily="2" charset="2"/>
              <a:buChar char="Ø"/>
            </a:pPr>
            <a:endParaRPr lang="en-US" altLang="zh-CN" sz="180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en-US" altLang="zh-CN" sz="1800" dirty="0" smtClean="0">
                <a:latin typeface="微软雅黑" panose="020B0503020204020204" pitchFamily="34" charset="-122"/>
                <a:ea typeface="微软雅黑" panose="020B0503020204020204" pitchFamily="34" charset="-122"/>
              </a:rPr>
              <a:t>Booch,G.&amp;</a:t>
            </a:r>
            <a:r>
              <a:rPr lang="en-US" altLang="zh-CN" sz="1800" dirty="0" err="1">
                <a:latin typeface="微软雅黑" panose="020B0503020204020204" pitchFamily="34" charset="-122"/>
                <a:ea typeface="微软雅黑" panose="020B0503020204020204" pitchFamily="34" charset="-122"/>
              </a:rPr>
              <a:t>Rumbaugh</a:t>
            </a:r>
            <a:r>
              <a:rPr lang="en-US" altLang="zh-CN" sz="1800" dirty="0">
                <a:latin typeface="微软雅黑" panose="020B0503020204020204" pitchFamily="34" charset="-122"/>
                <a:ea typeface="微软雅黑" panose="020B0503020204020204" pitchFamily="34" charset="-122"/>
              </a:rPr>
              <a:t>, </a:t>
            </a:r>
            <a:r>
              <a:rPr lang="en-US" altLang="zh-CN" sz="1800" dirty="0" smtClean="0">
                <a:latin typeface="微软雅黑" panose="020B0503020204020204" pitchFamily="34" charset="-122"/>
                <a:ea typeface="微软雅黑" panose="020B0503020204020204" pitchFamily="34" charset="-122"/>
              </a:rPr>
              <a:t>J .&amp;</a:t>
            </a:r>
            <a:r>
              <a:rPr lang="en-US" altLang="zh-CN" sz="1800" dirty="0">
                <a:latin typeface="微软雅黑" panose="020B0503020204020204" pitchFamily="34" charset="-122"/>
                <a:ea typeface="微软雅黑" panose="020B0503020204020204" pitchFamily="34" charset="-122"/>
              </a:rPr>
              <a:t>Jacobson, </a:t>
            </a:r>
            <a:r>
              <a:rPr lang="en-US" altLang="zh-CN" sz="1800" dirty="0" smtClean="0">
                <a:latin typeface="微软雅黑" panose="020B0503020204020204" pitchFamily="34" charset="-122"/>
                <a:ea typeface="微软雅黑" panose="020B0503020204020204" pitchFamily="34" charset="-122"/>
              </a:rPr>
              <a:t>L.UML</a:t>
            </a:r>
            <a:r>
              <a:rPr lang="zh-CN" altLang="en-US" sz="1800" dirty="0" smtClean="0">
                <a:latin typeface="微软雅黑" panose="020B0503020204020204" pitchFamily="34" charset="-122"/>
                <a:ea typeface="微软雅黑" panose="020B0503020204020204" pitchFamily="34" charset="-122"/>
              </a:rPr>
              <a:t>用户指南（第二版）</a:t>
            </a:r>
            <a:r>
              <a:rPr lang="en-US"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邵维忠等译</a:t>
            </a:r>
            <a:r>
              <a:rPr lang="en-US"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北京</a:t>
            </a:r>
            <a:r>
              <a:rPr lang="en-US" altLang="zh-CN" sz="1800" dirty="0" smtClean="0">
                <a:latin typeface="微软雅黑" panose="020B0503020204020204" pitchFamily="34" charset="-122"/>
                <a:ea typeface="微软雅黑" panose="020B0503020204020204" pitchFamily="34" charset="-122"/>
              </a:rPr>
              <a:t>:</a:t>
            </a:r>
            <a:r>
              <a:rPr lang="zh-CN" altLang="en-US" sz="1800" dirty="0" smtClean="0">
                <a:latin typeface="微软雅黑" panose="020B0503020204020204" pitchFamily="34" charset="-122"/>
                <a:ea typeface="微软雅黑" panose="020B0503020204020204" pitchFamily="34" charset="-122"/>
              </a:rPr>
              <a:t>人民邮电出版社</a:t>
            </a:r>
            <a:r>
              <a:rPr lang="en-US" altLang="zh-CN" sz="1800" dirty="0" smtClean="0">
                <a:latin typeface="微软雅黑" panose="020B0503020204020204" pitchFamily="34" charset="-122"/>
                <a:ea typeface="微软雅黑" panose="020B0503020204020204" pitchFamily="34" charset="-122"/>
              </a:rPr>
              <a:t>.2013.</a:t>
            </a:r>
          </a:p>
          <a:p>
            <a:pPr marL="285750" indent="-285750">
              <a:buFont typeface="Wingdings" panose="05000000000000000000" pitchFamily="2" charset="2"/>
              <a:buChar char="Ø"/>
            </a:pPr>
            <a:endParaRPr lang="en-US" altLang="zh-CN" sz="180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endParaRPr lang="en-US" altLang="zh-CN" sz="1800" dirty="0" smtClean="0">
              <a:latin typeface="微软雅黑" panose="020B0503020204020204" pitchFamily="34" charset="-122"/>
              <a:ea typeface="微软雅黑" panose="020B0503020204020204" pitchFamily="34" charset="-122"/>
            </a:endParaRPr>
          </a:p>
          <a:p>
            <a:pPr indent="0">
              <a:buFont typeface="Wingdings" panose="05000000000000000000" pitchFamily="2" charset="2"/>
              <a:buNone/>
            </a:pPr>
            <a:endParaRPr lang="en-US" altLang="zh-CN" sz="1800"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endParaRPr lang="en-US" altLang="zh-CN" sz="1800" dirty="0">
              <a:latin typeface="微软雅黑" panose="020B0503020204020204" pitchFamily="34" charset="-122"/>
              <a:ea typeface="微软雅黑" panose="020B0503020204020204" pitchFamily="34" charset="-122"/>
            </a:endParaRPr>
          </a:p>
          <a:p>
            <a:r>
              <a:rPr lang="zh-CN" altLang="en-US" sz="1800" dirty="0" smtClean="0">
                <a:latin typeface="微软雅黑" panose="020B0503020204020204" pitchFamily="34" charset="-122"/>
                <a:ea typeface="微软雅黑" panose="020B0503020204020204" pitchFamily="34" charset="-122"/>
              </a:rPr>
              <a:t>查看文献时间：</a:t>
            </a:r>
            <a:r>
              <a:rPr lang="en-US" altLang="zh-CN" sz="1800" dirty="0" smtClean="0">
                <a:latin typeface="微软雅黑" panose="020B0503020204020204" pitchFamily="34" charset="-122"/>
                <a:ea typeface="微软雅黑" panose="020B0503020204020204" pitchFamily="34" charset="-122"/>
              </a:rPr>
              <a:t>2018</a:t>
            </a:r>
            <a:r>
              <a:rPr lang="en-US" altLang="zh-CN" sz="1800" dirty="0">
                <a:latin typeface="微软雅黑" panose="020B0503020204020204" pitchFamily="34" charset="-122"/>
                <a:ea typeface="微软雅黑" panose="020B0503020204020204" pitchFamily="34" charset="-122"/>
              </a:rPr>
              <a:t>.</a:t>
            </a:r>
            <a:r>
              <a:rPr lang="en-US" altLang="zh-CN" sz="1800" dirty="0" smtClean="0">
                <a:latin typeface="微软雅黑" panose="020B0503020204020204" pitchFamily="34" charset="-122"/>
                <a:ea typeface="微软雅黑" panose="020B0503020204020204" pitchFamily="34" charset="-122"/>
              </a:rPr>
              <a:t>10.27</a:t>
            </a:r>
            <a:endParaRPr lang="zh-CN" altLang="en-US" sz="1800"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P spid="4"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人员分工</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1007437" y="141277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4" name="TextBox 3"/>
          <p:cNvSpPr txBox="1"/>
          <p:nvPr/>
        </p:nvSpPr>
        <p:spPr>
          <a:xfrm>
            <a:off x="2598958" y="2090508"/>
            <a:ext cx="5850890" cy="3692525"/>
          </a:xfrm>
          <a:prstGeom prst="rect">
            <a:avLst/>
          </a:prstGeom>
          <a:noFill/>
        </p:spPr>
        <p:txBody>
          <a:bodyPr wrap="none" rtlCol="0">
            <a:spAutoFit/>
          </a:bodyPr>
          <a:lstStyle/>
          <a:p>
            <a:pPr algn="l"/>
            <a:r>
              <a:rPr lang="zh-CN" altLang="en-US" dirty="0" smtClean="0">
                <a:latin typeface="微软雅黑" panose="020B0503020204020204" pitchFamily="34" charset="-122"/>
                <a:ea typeface="微软雅黑" panose="020B0503020204020204" pitchFamily="34" charset="-122"/>
              </a:rPr>
              <a:t>林翼力：</a:t>
            </a:r>
            <a:r>
              <a:rPr lang="en-US" altLang="zh-CN" dirty="0" smtClean="0">
                <a:latin typeface="微软雅黑" panose="020B0503020204020204" pitchFamily="34" charset="-122"/>
                <a:ea typeface="微软雅黑" panose="020B0503020204020204" pitchFamily="34" charset="-122"/>
              </a:rPr>
              <a:t>PPT</a:t>
            </a:r>
            <a:r>
              <a:rPr lang="zh-CN" altLang="en-US" dirty="0" smtClean="0">
                <a:latin typeface="微软雅黑" panose="020B0503020204020204" pitchFamily="34" charset="-122"/>
                <a:ea typeface="微软雅黑" panose="020B0503020204020204" pitchFamily="34" charset="-122"/>
              </a:rPr>
              <a:t>制作（前三个图），</a:t>
            </a:r>
            <a:r>
              <a:rPr lang="en-US" altLang="zh-CN" dirty="0" smtClean="0">
                <a:latin typeface="微软雅黑" panose="020B0503020204020204" pitchFamily="34" charset="-122"/>
                <a:ea typeface="微软雅黑" panose="020B0503020204020204" pitchFamily="34" charset="-122"/>
              </a:rPr>
              <a:t>PPT</a:t>
            </a:r>
            <a:r>
              <a:rPr lang="zh-CN" altLang="en-US" dirty="0" smtClean="0">
                <a:latin typeface="微软雅黑" panose="020B0503020204020204" pitchFamily="34" charset="-122"/>
                <a:ea typeface="微软雅黑" panose="020B0503020204020204" pitchFamily="34" charset="-122"/>
              </a:rPr>
              <a:t>演讲</a:t>
            </a:r>
          </a:p>
          <a:p>
            <a:pPr algn="l"/>
            <a:endParaRPr lang="en-US" altLang="zh-CN" dirty="0" smtClean="0">
              <a:latin typeface="微软雅黑" panose="020B0503020204020204" pitchFamily="34" charset="-122"/>
              <a:ea typeface="微软雅黑" panose="020B0503020204020204" pitchFamily="34" charset="-122"/>
            </a:endParaRPr>
          </a:p>
          <a:p>
            <a:pPr algn="l"/>
            <a:r>
              <a:rPr lang="zh-CN" altLang="en-US" dirty="0" smtClean="0">
                <a:latin typeface="微软雅黑" panose="020B0503020204020204" pitchFamily="34" charset="-122"/>
                <a:ea typeface="微软雅黑" panose="020B0503020204020204" pitchFamily="34" charset="-122"/>
              </a:rPr>
              <a:t>赵伟宏：</a:t>
            </a:r>
            <a:r>
              <a:rPr lang="en-US" altLang="zh-CN" dirty="0" smtClean="0">
                <a:latin typeface="微软雅黑" panose="020B0503020204020204" pitchFamily="34" charset="-122"/>
                <a:ea typeface="微软雅黑" panose="020B0503020204020204" pitchFamily="34" charset="-122"/>
              </a:rPr>
              <a:t>PPT</a:t>
            </a:r>
            <a:r>
              <a:rPr lang="zh-CN" altLang="en-US" dirty="0" smtClean="0">
                <a:latin typeface="微软雅黑" panose="020B0503020204020204" pitchFamily="34" charset="-122"/>
                <a:ea typeface="微软雅黑" panose="020B0503020204020204" pitchFamily="34" charset="-122"/>
              </a:rPr>
              <a:t>审查和提供建议</a:t>
            </a:r>
            <a:endParaRPr lang="en-US" altLang="zh-CN" dirty="0">
              <a:latin typeface="微软雅黑" panose="020B0503020204020204" pitchFamily="34" charset="-122"/>
              <a:ea typeface="微软雅黑" panose="020B0503020204020204" pitchFamily="34" charset="-122"/>
            </a:endParaRPr>
          </a:p>
          <a:p>
            <a:pPr algn="l"/>
            <a:endParaRPr lang="en-US" altLang="zh-CN" dirty="0" smtClean="0">
              <a:latin typeface="微软雅黑" panose="020B0503020204020204" pitchFamily="34" charset="-122"/>
              <a:ea typeface="微软雅黑" panose="020B0503020204020204" pitchFamily="34" charset="-122"/>
            </a:endParaRPr>
          </a:p>
          <a:p>
            <a:pPr algn="l"/>
            <a:r>
              <a:rPr lang="zh-CN" altLang="en-US" dirty="0" smtClean="0">
                <a:latin typeface="微软雅黑" panose="020B0503020204020204" pitchFamily="34" charset="-122"/>
                <a:ea typeface="微软雅黑" panose="020B0503020204020204" pitchFamily="34" charset="-122"/>
              </a:rPr>
              <a:t>张荣阳：</a:t>
            </a:r>
            <a:r>
              <a:rPr lang="en-US" altLang="zh-CN" dirty="0" smtClean="0">
                <a:latin typeface="微软雅黑" panose="020B0503020204020204" pitchFamily="34" charset="-122"/>
                <a:ea typeface="微软雅黑" panose="020B0503020204020204" pitchFamily="34" charset="-122"/>
                <a:sym typeface="+mn-ea"/>
              </a:rPr>
              <a:t>PPT</a:t>
            </a:r>
            <a:r>
              <a:rPr lang="zh-CN" altLang="en-US" dirty="0" smtClean="0">
                <a:latin typeface="微软雅黑" panose="020B0503020204020204" pitchFamily="34" charset="-122"/>
                <a:ea typeface="微软雅黑" panose="020B0503020204020204" pitchFamily="34" charset="-122"/>
                <a:sym typeface="+mn-ea"/>
              </a:rPr>
              <a:t>审查和提供建议</a:t>
            </a:r>
            <a:endParaRPr lang="en-US" altLang="zh-CN" dirty="0">
              <a:latin typeface="微软雅黑" panose="020B0503020204020204" pitchFamily="34" charset="-122"/>
              <a:ea typeface="微软雅黑" panose="020B0503020204020204" pitchFamily="34" charset="-122"/>
            </a:endParaRPr>
          </a:p>
          <a:p>
            <a:pPr algn="l"/>
            <a:endParaRPr lang="en-US" altLang="zh-CN" dirty="0" smtClean="0">
              <a:latin typeface="微软雅黑" panose="020B0503020204020204" pitchFamily="34" charset="-122"/>
              <a:ea typeface="微软雅黑" panose="020B0503020204020204" pitchFamily="34" charset="-122"/>
            </a:endParaRPr>
          </a:p>
          <a:p>
            <a:pPr algn="l"/>
            <a:r>
              <a:rPr lang="zh-CN" altLang="en-US" dirty="0" smtClean="0">
                <a:latin typeface="微软雅黑" panose="020B0503020204020204" pitchFamily="34" charset="-122"/>
                <a:ea typeface="微软雅黑" panose="020B0503020204020204" pitchFamily="34" charset="-122"/>
              </a:rPr>
              <a:t>陈   帆：</a:t>
            </a:r>
            <a:r>
              <a:rPr lang="en-US" altLang="zh-CN" dirty="0" smtClean="0">
                <a:latin typeface="微软雅黑" panose="020B0503020204020204" pitchFamily="34" charset="-122"/>
                <a:ea typeface="微软雅黑" panose="020B0503020204020204" pitchFamily="34" charset="-122"/>
                <a:sym typeface="+mn-ea"/>
              </a:rPr>
              <a:t>PPT</a:t>
            </a:r>
            <a:r>
              <a:rPr lang="zh-CN" altLang="en-US" dirty="0" smtClean="0">
                <a:latin typeface="微软雅黑" panose="020B0503020204020204" pitchFamily="34" charset="-122"/>
                <a:ea typeface="微软雅黑" panose="020B0503020204020204" pitchFamily="34" charset="-122"/>
                <a:sym typeface="+mn-ea"/>
              </a:rPr>
              <a:t>制作（后三个图），</a:t>
            </a:r>
            <a:r>
              <a:rPr lang="en-US" altLang="zh-CN" dirty="0" smtClean="0">
                <a:latin typeface="微软雅黑" panose="020B0503020204020204" pitchFamily="34" charset="-122"/>
                <a:ea typeface="微软雅黑" panose="020B0503020204020204" pitchFamily="34" charset="-122"/>
                <a:sym typeface="+mn-ea"/>
              </a:rPr>
              <a:t>PPT</a:t>
            </a:r>
            <a:r>
              <a:rPr lang="zh-CN" altLang="en-US" dirty="0" smtClean="0">
                <a:latin typeface="微软雅黑" panose="020B0503020204020204" pitchFamily="34" charset="-122"/>
                <a:ea typeface="微软雅黑" panose="020B0503020204020204" pitchFamily="34" charset="-122"/>
                <a:sym typeface="+mn-ea"/>
              </a:rPr>
              <a:t>演讲</a:t>
            </a:r>
            <a:endParaRPr lang="en-US" altLang="zh-CN" dirty="0" smtClean="0">
              <a:latin typeface="微软雅黑" panose="020B0503020204020204" pitchFamily="34" charset="-122"/>
              <a:ea typeface="微软雅黑" panose="020B0503020204020204" pitchFamily="34" charset="-122"/>
            </a:endParaRPr>
          </a:p>
          <a:p>
            <a:pPr algn="l"/>
            <a:endParaRPr lang="en-US" altLang="zh-CN" dirty="0" smtClean="0">
              <a:latin typeface="微软雅黑" panose="020B0503020204020204" pitchFamily="34" charset="-122"/>
              <a:ea typeface="微软雅黑" panose="020B0503020204020204" pitchFamily="34" charset="-122"/>
            </a:endParaRPr>
          </a:p>
          <a:p>
            <a:pPr algn="l"/>
            <a:r>
              <a:rPr lang="zh-CN" altLang="en-US" dirty="0" smtClean="0">
                <a:latin typeface="微软雅黑" panose="020B0503020204020204" pitchFamily="34" charset="-122"/>
                <a:ea typeface="微软雅黑" panose="020B0503020204020204" pitchFamily="34" charset="-122"/>
              </a:rPr>
              <a:t>刘   浥：</a:t>
            </a:r>
            <a:r>
              <a:rPr lang="en-US" altLang="zh-CN" dirty="0" smtClean="0">
                <a:latin typeface="微软雅黑" panose="020B0503020204020204" pitchFamily="34" charset="-122"/>
                <a:ea typeface="微软雅黑" panose="020B0503020204020204" pitchFamily="34" charset="-122"/>
                <a:sym typeface="+mn-ea"/>
              </a:rPr>
              <a:t>PPT</a:t>
            </a:r>
            <a:r>
              <a:rPr lang="zh-CN" altLang="en-US" dirty="0" smtClean="0">
                <a:latin typeface="微软雅黑" panose="020B0503020204020204" pitchFamily="34" charset="-122"/>
                <a:ea typeface="微软雅黑" panose="020B0503020204020204" pitchFamily="34" charset="-122"/>
                <a:sym typeface="+mn-ea"/>
              </a:rPr>
              <a:t>审查和提供建议</a:t>
            </a:r>
            <a:endParaRPr lang="en-US" altLang="zh-CN" sz="1800" dirty="0">
              <a:latin typeface="微软雅黑" panose="020B0503020204020204" pitchFamily="34" charset="-122"/>
              <a:ea typeface="微软雅黑" panose="020B0503020204020204" pitchFamily="34" charset="-122"/>
            </a:endParaRPr>
          </a:p>
          <a:p>
            <a:endParaRPr lang="zh-CN" altLang="en-US" sz="1800" dirty="0">
              <a:latin typeface="微软雅黑" panose="020B0503020204020204" pitchFamily="34" charset="-122"/>
              <a:ea typeface="微软雅黑" panose="020B0503020204020204" pitchFamily="34" charset="-122"/>
            </a:endParaRPr>
          </a:p>
        </p:txBody>
      </p:sp>
      <p:sp>
        <p:nvSpPr>
          <p:cNvPr id="6" name="TextBox 5"/>
          <p:cNvSpPr txBox="1"/>
          <p:nvPr/>
        </p:nvSpPr>
        <p:spPr>
          <a:xfrm>
            <a:off x="766615" y="1340523"/>
            <a:ext cx="7522156" cy="584775"/>
          </a:xfrm>
          <a:prstGeom prst="rect">
            <a:avLst/>
          </a:prstGeom>
          <a:noFill/>
        </p:spPr>
        <p:txBody>
          <a:bodyPr wrap="square" rtlCol="0">
            <a:spAutoFit/>
          </a:bodyPr>
          <a:lstStyle/>
          <a:p>
            <a:pPr lvl="0"/>
            <a:r>
              <a:rPr lang="zh-CN" altLang="en-US" sz="3200" b="1" dirty="0" smtClean="0">
                <a:latin typeface="微软雅黑" panose="020B0503020204020204" pitchFamily="34" charset="-122"/>
                <a:ea typeface="微软雅黑" panose="020B0503020204020204" pitchFamily="34" charset="-122"/>
              </a:rPr>
              <a:t>人员分工：</a:t>
            </a:r>
            <a:endParaRPr lang="zh-CN" altLang="en-US" sz="3200" b="1" dirty="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P spid="4" grpId="0"/>
      <p:bldP spid="6"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smtClean="0">
                <a:latin typeface="微软雅黑" panose="020B0503020204020204" pitchFamily="34" charset="-122"/>
                <a:ea typeface="微软雅黑" panose="020B0503020204020204" pitchFamily="34" charset="-122"/>
              </a:rPr>
              <a:t>人员</a:t>
            </a:r>
            <a:r>
              <a:rPr lang="zh-CN" altLang="en-US" sz="4800" dirty="0">
                <a:latin typeface="微软雅黑" panose="020B0503020204020204" pitchFamily="34" charset="-122"/>
                <a:ea typeface="微软雅黑" panose="020B0503020204020204" pitchFamily="34" charset="-122"/>
              </a:rPr>
              <a:t>绩效</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p:nvPr/>
        </p:nvGrpSpPr>
        <p:grpSpPr bwMode="auto">
          <a:xfrm>
            <a:off x="1007437" y="1412778"/>
            <a:ext cx="10488084" cy="4195233"/>
            <a:chOff x="460" y="1187"/>
            <a:chExt cx="4955" cy="1982"/>
          </a:xfrm>
        </p:grpSpPr>
        <p:sp>
          <p:nvSpPr>
            <p:cNvPr id="37"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
        <p:nvSpPr>
          <p:cNvPr id="6" name="TextBox 5"/>
          <p:cNvSpPr txBox="1"/>
          <p:nvPr/>
        </p:nvSpPr>
        <p:spPr>
          <a:xfrm>
            <a:off x="766615" y="1340523"/>
            <a:ext cx="7522156" cy="584775"/>
          </a:xfrm>
          <a:prstGeom prst="rect">
            <a:avLst/>
          </a:prstGeom>
          <a:noFill/>
        </p:spPr>
        <p:txBody>
          <a:bodyPr wrap="square" rtlCol="0">
            <a:spAutoFit/>
          </a:bodyPr>
          <a:lstStyle/>
          <a:p>
            <a:pPr lvl="0"/>
            <a:r>
              <a:rPr lang="zh-CN" altLang="en-US" sz="3200" b="1" dirty="0" smtClean="0">
                <a:latin typeface="微软雅黑" panose="020B0503020204020204" pitchFamily="34" charset="-122"/>
                <a:ea typeface="微软雅黑" panose="020B0503020204020204" pitchFamily="34" charset="-122"/>
              </a:rPr>
              <a:t>人员</a:t>
            </a:r>
            <a:r>
              <a:rPr lang="zh-CN" altLang="en-US" sz="3200" b="1" dirty="0">
                <a:latin typeface="微软雅黑" panose="020B0503020204020204" pitchFamily="34" charset="-122"/>
                <a:ea typeface="微软雅黑" panose="020B0503020204020204" pitchFamily="34" charset="-122"/>
              </a:rPr>
              <a:t>绩效</a:t>
            </a:r>
            <a:r>
              <a:rPr lang="zh-CN" altLang="en-US" sz="3200" b="1" dirty="0" smtClean="0">
                <a:latin typeface="微软雅黑" panose="020B0503020204020204" pitchFamily="34" charset="-122"/>
                <a:ea typeface="微软雅黑" panose="020B0503020204020204" pitchFamily="34" charset="-122"/>
              </a:rPr>
              <a:t>：</a:t>
            </a:r>
            <a:endParaRPr lang="zh-CN" altLang="en-US" sz="3200" b="1" dirty="0">
              <a:latin typeface="微软雅黑" panose="020B0503020204020204" pitchFamily="34" charset="-122"/>
              <a:ea typeface="微软雅黑" panose="020B0503020204020204" pitchFamily="34" charset="-122"/>
            </a:endParaRPr>
          </a:p>
        </p:txBody>
      </p:sp>
      <p:sp>
        <p:nvSpPr>
          <p:cNvPr id="5" name="TextBox 3"/>
          <p:cNvSpPr txBox="1"/>
          <p:nvPr/>
        </p:nvSpPr>
        <p:spPr>
          <a:xfrm>
            <a:off x="2599055" y="2090420"/>
            <a:ext cx="5690235" cy="3415030"/>
          </a:xfrm>
          <a:prstGeom prst="rect">
            <a:avLst/>
          </a:prstGeom>
          <a:noFill/>
        </p:spPr>
        <p:txBody>
          <a:bodyPr wrap="square" rtlCol="0">
            <a:spAutoFit/>
          </a:bodyPr>
          <a:lstStyle/>
          <a:p>
            <a:pPr algn="l"/>
            <a:r>
              <a:rPr lang="zh-CN" altLang="en-US" dirty="0" smtClean="0">
                <a:latin typeface="微软雅黑" panose="020B0503020204020204" pitchFamily="34" charset="-122"/>
                <a:ea typeface="微软雅黑" panose="020B0503020204020204" pitchFamily="34" charset="-122"/>
              </a:rPr>
              <a:t>林翼力：              </a:t>
            </a:r>
            <a:r>
              <a:rPr lang="en-US" altLang="zh-CN" dirty="0" smtClean="0">
                <a:latin typeface="微软雅黑" panose="020B0503020204020204" pitchFamily="34" charset="-122"/>
                <a:ea typeface="微软雅黑" panose="020B0503020204020204" pitchFamily="34" charset="-122"/>
              </a:rPr>
              <a:t>95</a:t>
            </a:r>
            <a:endParaRPr lang="zh-CN" altLang="en-US" dirty="0" smtClean="0">
              <a:latin typeface="微软雅黑" panose="020B0503020204020204" pitchFamily="34" charset="-122"/>
              <a:ea typeface="微软雅黑" panose="020B0503020204020204" pitchFamily="34" charset="-122"/>
            </a:endParaRPr>
          </a:p>
          <a:p>
            <a:pPr algn="l"/>
            <a:endParaRPr lang="en-US" altLang="zh-CN" dirty="0" smtClean="0">
              <a:latin typeface="微软雅黑" panose="020B0503020204020204" pitchFamily="34" charset="-122"/>
              <a:ea typeface="微软雅黑" panose="020B0503020204020204" pitchFamily="34" charset="-122"/>
            </a:endParaRPr>
          </a:p>
          <a:p>
            <a:pPr algn="l"/>
            <a:r>
              <a:rPr lang="zh-CN" altLang="en-US" dirty="0" smtClean="0">
                <a:latin typeface="微软雅黑" panose="020B0503020204020204" pitchFamily="34" charset="-122"/>
                <a:ea typeface="微软雅黑" panose="020B0503020204020204" pitchFamily="34" charset="-122"/>
              </a:rPr>
              <a:t>赵伟宏：              </a:t>
            </a:r>
            <a:r>
              <a:rPr lang="en-US" altLang="zh-CN" dirty="0" smtClean="0">
                <a:latin typeface="微软雅黑" panose="020B0503020204020204" pitchFamily="34" charset="-122"/>
                <a:ea typeface="微软雅黑" panose="020B0503020204020204" pitchFamily="34" charset="-122"/>
              </a:rPr>
              <a:t>93</a:t>
            </a:r>
            <a:endParaRPr lang="en-US" altLang="zh-CN" dirty="0">
              <a:latin typeface="微软雅黑" panose="020B0503020204020204" pitchFamily="34" charset="-122"/>
              <a:ea typeface="微软雅黑" panose="020B0503020204020204" pitchFamily="34" charset="-122"/>
            </a:endParaRPr>
          </a:p>
          <a:p>
            <a:pPr algn="l"/>
            <a:endParaRPr lang="en-US" altLang="zh-CN" dirty="0" smtClean="0">
              <a:latin typeface="微软雅黑" panose="020B0503020204020204" pitchFamily="34" charset="-122"/>
              <a:ea typeface="微软雅黑" panose="020B0503020204020204" pitchFamily="34" charset="-122"/>
            </a:endParaRPr>
          </a:p>
          <a:p>
            <a:pPr algn="l"/>
            <a:r>
              <a:rPr lang="zh-CN" altLang="en-US" dirty="0" smtClean="0">
                <a:latin typeface="微软雅黑" panose="020B0503020204020204" pitchFamily="34" charset="-122"/>
                <a:ea typeface="微软雅黑" panose="020B0503020204020204" pitchFamily="34" charset="-122"/>
              </a:rPr>
              <a:t>张荣阳：</a:t>
            </a:r>
            <a:r>
              <a:rPr lang="zh-CN" altLang="en-US" dirty="0" smtClean="0">
                <a:latin typeface="微软雅黑" panose="020B0503020204020204" pitchFamily="34" charset="-122"/>
                <a:ea typeface="微软雅黑" panose="020B0503020204020204" pitchFamily="34" charset="-122"/>
                <a:sym typeface="+mn-ea"/>
              </a:rPr>
              <a:t>              </a:t>
            </a:r>
            <a:r>
              <a:rPr lang="en-US" altLang="zh-CN" dirty="0" smtClean="0">
                <a:latin typeface="微软雅黑" panose="020B0503020204020204" pitchFamily="34" charset="-122"/>
                <a:ea typeface="微软雅黑" panose="020B0503020204020204" pitchFamily="34" charset="-122"/>
              </a:rPr>
              <a:t>96</a:t>
            </a:r>
            <a:endParaRPr lang="en-US" altLang="zh-CN" dirty="0">
              <a:latin typeface="微软雅黑" panose="020B0503020204020204" pitchFamily="34" charset="-122"/>
              <a:ea typeface="微软雅黑" panose="020B0503020204020204" pitchFamily="34" charset="-122"/>
            </a:endParaRPr>
          </a:p>
          <a:p>
            <a:pPr algn="l"/>
            <a:endParaRPr lang="en-US" altLang="zh-CN" dirty="0" smtClean="0">
              <a:latin typeface="微软雅黑" panose="020B0503020204020204" pitchFamily="34" charset="-122"/>
              <a:ea typeface="微软雅黑" panose="020B0503020204020204" pitchFamily="34" charset="-122"/>
            </a:endParaRPr>
          </a:p>
          <a:p>
            <a:pPr algn="l"/>
            <a:r>
              <a:rPr lang="zh-CN" altLang="en-US" dirty="0" smtClean="0">
                <a:latin typeface="微软雅黑" panose="020B0503020204020204" pitchFamily="34" charset="-122"/>
                <a:ea typeface="微软雅黑" panose="020B0503020204020204" pitchFamily="34" charset="-122"/>
              </a:rPr>
              <a:t>陈   帆：</a:t>
            </a:r>
            <a:r>
              <a:rPr lang="zh-CN" altLang="en-US" dirty="0" smtClean="0">
                <a:latin typeface="微软雅黑" panose="020B0503020204020204" pitchFamily="34" charset="-122"/>
                <a:ea typeface="微软雅黑" panose="020B0503020204020204" pitchFamily="34" charset="-122"/>
                <a:sym typeface="+mn-ea"/>
              </a:rPr>
              <a:t>              </a:t>
            </a:r>
            <a:r>
              <a:rPr lang="en-US" altLang="zh-CN" dirty="0" smtClean="0">
                <a:latin typeface="微软雅黑" panose="020B0503020204020204" pitchFamily="34" charset="-122"/>
                <a:ea typeface="微软雅黑" panose="020B0503020204020204" pitchFamily="34" charset="-122"/>
              </a:rPr>
              <a:t>94</a:t>
            </a:r>
          </a:p>
          <a:p>
            <a:pPr algn="l"/>
            <a:endParaRPr lang="en-US" altLang="zh-CN" dirty="0" smtClean="0">
              <a:latin typeface="微软雅黑" panose="020B0503020204020204" pitchFamily="34" charset="-122"/>
              <a:ea typeface="微软雅黑" panose="020B0503020204020204" pitchFamily="34" charset="-122"/>
            </a:endParaRPr>
          </a:p>
          <a:p>
            <a:pPr algn="l"/>
            <a:r>
              <a:rPr lang="zh-CN" altLang="en-US" dirty="0" smtClean="0">
                <a:latin typeface="微软雅黑" panose="020B0503020204020204" pitchFamily="34" charset="-122"/>
                <a:ea typeface="微软雅黑" panose="020B0503020204020204" pitchFamily="34" charset="-122"/>
              </a:rPr>
              <a:t>刘   浥：</a:t>
            </a:r>
            <a:r>
              <a:rPr lang="zh-CN" altLang="en-US" dirty="0" smtClean="0">
                <a:latin typeface="微软雅黑" panose="020B0503020204020204" pitchFamily="34" charset="-122"/>
                <a:ea typeface="微软雅黑" panose="020B0503020204020204" pitchFamily="34" charset="-122"/>
                <a:sym typeface="+mn-ea"/>
              </a:rPr>
              <a:t>              </a:t>
            </a:r>
            <a:r>
              <a:rPr lang="en-US" altLang="zh-CN" dirty="0" smtClean="0">
                <a:latin typeface="微软雅黑" panose="020B0503020204020204" pitchFamily="34" charset="-122"/>
                <a:ea typeface="微软雅黑" panose="020B0503020204020204" pitchFamily="34" charset="-122"/>
              </a:rPr>
              <a:t>92</a:t>
            </a:r>
            <a:endParaRPr lang="en-US" altLang="zh-CN" sz="1800" dirty="0" smtClean="0">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P spid="6" grpId="0"/>
      <p:bldP spid="5"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12"/>
          <p:cNvSpPr txBox="1"/>
          <p:nvPr/>
        </p:nvSpPr>
        <p:spPr>
          <a:xfrm>
            <a:off x="263352" y="2844815"/>
            <a:ext cx="11521280" cy="800209"/>
          </a:xfrm>
          <a:prstGeom prst="rect">
            <a:avLst/>
          </a:prstGeom>
          <a:noFill/>
        </p:spPr>
        <p:txBody>
          <a:bodyPr wrap="square" lIns="121908" tIns="60955" rIns="121908" bIns="60955" rtlCol="0">
            <a:spAutoFit/>
          </a:bodyPr>
          <a:lstStyle/>
          <a:p>
            <a:pPr algn="ctr"/>
            <a:r>
              <a:rPr lang="en-US" altLang="zh-CN" sz="4400" b="1" dirty="0" smtClean="0">
                <a:latin typeface="微软雅黑" panose="020B0503020204020204" pitchFamily="34" charset="-122"/>
                <a:ea typeface="微软雅黑" panose="020B0503020204020204" pitchFamily="34" charset="-122"/>
              </a:rPr>
              <a:t>THANK YOU FOR WATICHING</a:t>
            </a:r>
            <a:endParaRPr lang="zh-CN" altLang="en-US" sz="4400" b="1" dirty="0">
              <a:latin typeface="微软雅黑" panose="020B0503020204020204" pitchFamily="34" charset="-122"/>
              <a:ea typeface="微软雅黑" panose="020B0503020204020204" pitchFamily="34" charset="-122"/>
            </a:endParaRPr>
          </a:p>
        </p:txBody>
      </p:sp>
      <p:sp>
        <p:nvSpPr>
          <p:cNvPr id="78" name="Parallelogram 77"/>
          <p:cNvSpPr/>
          <p:nvPr/>
        </p:nvSpPr>
        <p:spPr>
          <a:xfrm>
            <a:off x="719403"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sp>
        <p:nvSpPr>
          <p:cNvPr id="79" name="Parallelogram 78"/>
          <p:cNvSpPr/>
          <p:nvPr/>
        </p:nvSpPr>
        <p:spPr>
          <a:xfrm rot="10800000">
            <a:off x="10512492" y="2660915"/>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a:solidFill>
                <a:schemeClr val="tx1"/>
              </a:solidFill>
            </a:endParaRPr>
          </a:p>
        </p:txBody>
      </p:sp>
      <p:sp>
        <p:nvSpPr>
          <p:cNvPr id="80" name="TextBox 13"/>
          <p:cNvSpPr txBox="1"/>
          <p:nvPr/>
        </p:nvSpPr>
        <p:spPr>
          <a:xfrm>
            <a:off x="7344139" y="5007755"/>
            <a:ext cx="4032448" cy="533534"/>
          </a:xfrm>
          <a:prstGeom prst="rect">
            <a:avLst/>
          </a:prstGeom>
          <a:noFill/>
        </p:spPr>
        <p:txBody>
          <a:bodyPr wrap="square" lIns="121908" tIns="60955" rIns="121908" bIns="60955" rtlCol="0">
            <a:spAutoFit/>
          </a:bodyPr>
          <a:lstStyle/>
          <a:p>
            <a:r>
              <a:rPr lang="zh-CN" altLang="en-US" sz="2665" dirty="0" smtClean="0">
                <a:latin typeface="微软雅黑" panose="020B0503020204020204" pitchFamily="34" charset="-122"/>
                <a:ea typeface="微软雅黑" panose="020B0503020204020204" pitchFamily="34" charset="-122"/>
              </a:rPr>
              <a:t>软件工程</a:t>
            </a:r>
            <a:r>
              <a:rPr lang="en-US" altLang="zh-CN" sz="2665" dirty="0" smtClean="0">
                <a:latin typeface="微软雅黑" panose="020B0503020204020204" pitchFamily="34" charset="-122"/>
                <a:ea typeface="微软雅黑" panose="020B0503020204020204" pitchFamily="34" charset="-122"/>
              </a:rPr>
              <a:t>-G07</a:t>
            </a:r>
            <a:r>
              <a:rPr lang="zh-CN" altLang="en-US" sz="2665" dirty="0" smtClean="0">
                <a:latin typeface="微软雅黑" panose="020B0503020204020204" pitchFamily="34" charset="-122"/>
                <a:ea typeface="微软雅黑" panose="020B0503020204020204" pitchFamily="34" charset="-122"/>
              </a:rPr>
              <a:t>小组</a:t>
            </a:r>
            <a:endParaRPr lang="zh-CN" altLang="en-US" sz="2665" dirty="0">
              <a:latin typeface="微软雅黑" panose="020B0503020204020204" pitchFamily="34" charset="-122"/>
              <a:ea typeface="微软雅黑" panose="020B0503020204020204" pitchFamily="34" charset="-122"/>
            </a:endParaRPr>
          </a:p>
        </p:txBody>
      </p:sp>
      <p:grpSp>
        <p:nvGrpSpPr>
          <p:cNvPr id="24" name="Group 3"/>
          <p:cNvGrpSpPr/>
          <p:nvPr/>
        </p:nvGrpSpPr>
        <p:grpSpPr bwMode="auto">
          <a:xfrm>
            <a:off x="1007437" y="1412778"/>
            <a:ext cx="10488084" cy="4195233"/>
            <a:chOff x="460" y="1187"/>
            <a:chExt cx="4955" cy="1982"/>
          </a:xfrm>
        </p:grpSpPr>
        <p:sp>
          <p:nvSpPr>
            <p:cNvPr id="25" name="Freeform 4"/>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6" name="Freeform 5"/>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7" name="Freeform 6"/>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8" name="Freeform 7"/>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29" name="Freeform 8"/>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0" name="Freeform 9"/>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1" name="Freeform 10"/>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2" name="Freeform 11"/>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3" name="Freeform 12"/>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4" name="Freeform 13"/>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5" name="Freeform 14"/>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6" name="Freeform 15"/>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7" name="Freeform 16"/>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8" name="Freeform 17"/>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39" name="Freeform 18"/>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19"/>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20"/>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21"/>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22"/>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23"/>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24"/>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25"/>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26"/>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27"/>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28"/>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29"/>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30"/>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31"/>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32"/>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33"/>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34"/>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35"/>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36"/>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37"/>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38"/>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61" name="Freeform 39"/>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40"/>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41"/>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42"/>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43"/>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44"/>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45"/>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46"/>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47"/>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48"/>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49"/>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50"/>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51"/>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4" name="Freeform 52"/>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53"/>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54"/>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55"/>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56"/>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57"/>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8"/>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6" name="Freeform 59"/>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7" name="Freeform 60"/>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8" name="Freeform 61"/>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9" name="Freeform 62"/>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63"/>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64"/>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65"/>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66"/>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67"/>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68"/>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69"/>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70"/>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71"/>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72"/>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73"/>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74"/>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75"/>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76"/>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77"/>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78"/>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79"/>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80"/>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81"/>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82"/>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83"/>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84"/>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85"/>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86"/>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87"/>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88"/>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89"/>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90"/>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91"/>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92"/>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93"/>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94"/>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95"/>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96"/>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97"/>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98"/>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99"/>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100"/>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101"/>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102"/>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103"/>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104"/>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105"/>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106"/>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107"/>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108"/>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109"/>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110"/>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Effect transition="in" filter="fade">
                                      <p:cBhvr>
                                        <p:cTn id="7" dur="1000"/>
                                        <p:tgtEl>
                                          <p:spTgt spid="78"/>
                                        </p:tgtEl>
                                      </p:cBhvr>
                                    </p:animEffect>
                                    <p:anim calcmode="lin" valueType="num">
                                      <p:cBhvr>
                                        <p:cTn id="8" dur="1000" fill="hold"/>
                                        <p:tgtEl>
                                          <p:spTgt spid="78"/>
                                        </p:tgtEl>
                                        <p:attrNameLst>
                                          <p:attrName>ppt_x</p:attrName>
                                        </p:attrNameLst>
                                      </p:cBhvr>
                                      <p:tavLst>
                                        <p:tav tm="0">
                                          <p:val>
                                            <p:strVal val="#ppt_x"/>
                                          </p:val>
                                        </p:tav>
                                        <p:tav tm="100000">
                                          <p:val>
                                            <p:strVal val="#ppt_x"/>
                                          </p:val>
                                        </p:tav>
                                      </p:tavLst>
                                    </p:anim>
                                    <p:anim calcmode="lin" valueType="num">
                                      <p:cBhvr>
                                        <p:cTn id="9" dur="1000" fill="hold"/>
                                        <p:tgtEl>
                                          <p:spTgt spid="7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fade">
                                      <p:cBhvr>
                                        <p:cTn id="13" dur="1000"/>
                                        <p:tgtEl>
                                          <p:spTgt spid="47"/>
                                        </p:tgtEl>
                                      </p:cBhvr>
                                    </p:animEffect>
                                    <p:anim calcmode="lin" valueType="num">
                                      <p:cBhvr>
                                        <p:cTn id="14" dur="1000" fill="hold"/>
                                        <p:tgtEl>
                                          <p:spTgt spid="47"/>
                                        </p:tgtEl>
                                        <p:attrNameLst>
                                          <p:attrName>ppt_x</p:attrName>
                                        </p:attrNameLst>
                                      </p:cBhvr>
                                      <p:tavLst>
                                        <p:tav tm="0">
                                          <p:val>
                                            <p:strVal val="#ppt_x"/>
                                          </p:val>
                                        </p:tav>
                                        <p:tav tm="100000">
                                          <p:val>
                                            <p:strVal val="#ppt_x"/>
                                          </p:val>
                                        </p:tav>
                                      </p:tavLst>
                                    </p:anim>
                                    <p:anim calcmode="lin" valueType="num">
                                      <p:cBhvr>
                                        <p:cTn id="15" dur="1000" fill="hold"/>
                                        <p:tgtEl>
                                          <p:spTgt spid="47"/>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0"/>
                                  </p:stCondLst>
                                  <p:childTnLst>
                                    <p:set>
                                      <p:cBhvr>
                                        <p:cTn id="18" dur="1" fill="hold">
                                          <p:stCondLst>
                                            <p:cond delay="0"/>
                                          </p:stCondLst>
                                        </p:cTn>
                                        <p:tgtEl>
                                          <p:spTgt spid="79"/>
                                        </p:tgtEl>
                                        <p:attrNameLst>
                                          <p:attrName>style.visibility</p:attrName>
                                        </p:attrNameLst>
                                      </p:cBhvr>
                                      <p:to>
                                        <p:strVal val="visible"/>
                                      </p:to>
                                    </p:set>
                                    <p:animEffect transition="in" filter="fade">
                                      <p:cBhvr>
                                        <p:cTn id="19" dur="1000"/>
                                        <p:tgtEl>
                                          <p:spTgt spid="79"/>
                                        </p:tgtEl>
                                      </p:cBhvr>
                                    </p:animEffect>
                                    <p:anim calcmode="lin" valueType="num">
                                      <p:cBhvr>
                                        <p:cTn id="20" dur="1000" fill="hold"/>
                                        <p:tgtEl>
                                          <p:spTgt spid="79"/>
                                        </p:tgtEl>
                                        <p:attrNameLst>
                                          <p:attrName>ppt_x</p:attrName>
                                        </p:attrNameLst>
                                      </p:cBhvr>
                                      <p:tavLst>
                                        <p:tav tm="0">
                                          <p:val>
                                            <p:strVal val="#ppt_x"/>
                                          </p:val>
                                        </p:tav>
                                        <p:tav tm="100000">
                                          <p:val>
                                            <p:strVal val="#ppt_x"/>
                                          </p:val>
                                        </p:tav>
                                      </p:tavLst>
                                    </p:anim>
                                    <p:anim calcmode="lin" valueType="num">
                                      <p:cBhvr>
                                        <p:cTn id="21" dur="1000" fill="hold"/>
                                        <p:tgtEl>
                                          <p:spTgt spid="79"/>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0"/>
                                  </p:stCondLst>
                                  <p:childTnLst>
                                    <p:set>
                                      <p:cBhvr>
                                        <p:cTn id="23" dur="1" fill="hold">
                                          <p:stCondLst>
                                            <p:cond delay="0"/>
                                          </p:stCondLst>
                                        </p:cTn>
                                        <p:tgtEl>
                                          <p:spTgt spid="80"/>
                                        </p:tgtEl>
                                        <p:attrNameLst>
                                          <p:attrName>style.visibility</p:attrName>
                                        </p:attrNameLst>
                                      </p:cBhvr>
                                      <p:to>
                                        <p:strVal val="visible"/>
                                      </p:to>
                                    </p:set>
                                    <p:animEffect transition="in" filter="fade">
                                      <p:cBhvr>
                                        <p:cTn id="24" dur="1000"/>
                                        <p:tgtEl>
                                          <p:spTgt spid="80"/>
                                        </p:tgtEl>
                                      </p:cBhvr>
                                    </p:animEffect>
                                    <p:anim calcmode="lin" valueType="num">
                                      <p:cBhvr>
                                        <p:cTn id="25" dur="1000" fill="hold"/>
                                        <p:tgtEl>
                                          <p:spTgt spid="80"/>
                                        </p:tgtEl>
                                        <p:attrNameLst>
                                          <p:attrName>ppt_x</p:attrName>
                                        </p:attrNameLst>
                                      </p:cBhvr>
                                      <p:tavLst>
                                        <p:tav tm="0">
                                          <p:val>
                                            <p:strVal val="#ppt_x"/>
                                          </p:val>
                                        </p:tav>
                                        <p:tav tm="100000">
                                          <p:val>
                                            <p:strVal val="#ppt_x"/>
                                          </p:val>
                                        </p:tav>
                                      </p:tavLst>
                                    </p:anim>
                                    <p:anim calcmode="lin" valueType="num">
                                      <p:cBhvr>
                                        <p:cTn id="26" dur="1000" fill="hold"/>
                                        <p:tgtEl>
                                          <p:spTgt spid="8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78" grpId="0" animBg="1"/>
      <p:bldP spid="79" grpId="0" animBg="1"/>
      <p:bldP spid="8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类图</a:t>
            </a:r>
            <a:r>
              <a:rPr lang="zh-CN" altLang="en-US" sz="4800" dirty="0" smtClean="0">
                <a:latin typeface="微软雅黑" panose="020B0503020204020204" pitchFamily="34" charset="-122"/>
                <a:ea typeface="微软雅黑" panose="020B0503020204020204" pitchFamily="34" charset="-122"/>
              </a:rPr>
              <a:t>介绍</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grpSp>
        <p:nvGrpSpPr>
          <p:cNvPr id="153" name="组合 354"/>
          <p:cNvGrpSpPr/>
          <p:nvPr/>
        </p:nvGrpSpPr>
        <p:grpSpPr>
          <a:xfrm>
            <a:off x="1653853" y="2401793"/>
            <a:ext cx="8489116" cy="1815882"/>
            <a:chOff x="1454173" y="3835286"/>
            <a:chExt cx="6366837" cy="1361911"/>
          </a:xfrm>
        </p:grpSpPr>
        <p:sp>
          <p:nvSpPr>
            <p:cNvPr id="163" name="文本框 355"/>
            <p:cNvSpPr txBox="1"/>
            <p:nvPr/>
          </p:nvSpPr>
          <p:spPr>
            <a:xfrm>
              <a:off x="1454173" y="4360455"/>
              <a:ext cx="1650918" cy="223090"/>
            </a:xfrm>
            <a:prstGeom prst="rect">
              <a:avLst/>
            </a:prstGeom>
            <a:noFill/>
          </p:spPr>
          <p:txBody>
            <a:bodyPr wrap="square" rtlCol="0">
              <a:spAutoFit/>
            </a:bodyPr>
            <a:lstStyle/>
            <a:p>
              <a:endParaRPr lang="en-US" altLang="zh-CN" sz="1333" dirty="0">
                <a:solidFill>
                  <a:srgbClr val="4D4D4D"/>
                </a:solidFill>
                <a:latin typeface="微软雅黑" panose="020B0503020204020204" pitchFamily="34" charset="-122"/>
                <a:ea typeface="微软雅黑" panose="020B0503020204020204" pitchFamily="34" charset="-122"/>
              </a:endParaRPr>
            </a:p>
          </p:txBody>
        </p:sp>
        <p:sp>
          <p:nvSpPr>
            <p:cNvPr id="164" name="文本框 356"/>
            <p:cNvSpPr txBox="1"/>
            <p:nvPr/>
          </p:nvSpPr>
          <p:spPr>
            <a:xfrm>
              <a:off x="1957577" y="3835286"/>
              <a:ext cx="5863433" cy="1361911"/>
            </a:xfrm>
            <a:prstGeom prst="rect">
              <a:avLst/>
            </a:prstGeom>
            <a:noFill/>
          </p:spPr>
          <p:txBody>
            <a:bodyPr wrap="square" rtlCol="0">
              <a:spAutoFit/>
            </a:bodyPr>
            <a:lstStyle/>
            <a:p>
              <a:r>
                <a:rPr lang="zh-CN" altLang="en-US" sz="2000" b="1" dirty="0" smtClean="0">
                  <a:solidFill>
                    <a:srgbClr val="4D4D4D"/>
                  </a:solidFill>
                  <a:latin typeface="微软雅黑" panose="020B0503020204020204" pitchFamily="34" charset="-122"/>
                  <a:ea typeface="微软雅黑" panose="020B0503020204020204" pitchFamily="34" charset="-122"/>
                </a:rPr>
                <a:t>       </a:t>
              </a:r>
              <a:r>
                <a:rPr lang="zh-CN" altLang="en-US" sz="2800" b="1" dirty="0" smtClean="0">
                  <a:solidFill>
                    <a:srgbClr val="4D4D4D"/>
                  </a:solidFill>
                  <a:latin typeface="微软雅黑" panose="020B0503020204020204" pitchFamily="34" charset="-122"/>
                  <a:ea typeface="微软雅黑" panose="020B0503020204020204" pitchFamily="34" charset="-122"/>
                </a:rPr>
                <a:t>类图显示了模型的静态结构，是</a:t>
              </a:r>
              <a:r>
                <a:rPr lang="en-US" altLang="zh-CN" sz="2800" b="1" dirty="0" smtClean="0">
                  <a:solidFill>
                    <a:srgbClr val="4D4D4D"/>
                  </a:solidFill>
                  <a:latin typeface="微软雅黑" panose="020B0503020204020204" pitchFamily="34" charset="-122"/>
                  <a:ea typeface="微软雅黑" panose="020B0503020204020204" pitchFamily="34" charset="-122"/>
                </a:rPr>
                <a:t>UML</a:t>
              </a:r>
              <a:r>
                <a:rPr lang="zh-CN" altLang="en-US" sz="2800" b="1" dirty="0" smtClean="0">
                  <a:solidFill>
                    <a:srgbClr val="4D4D4D"/>
                  </a:solidFill>
                  <a:latin typeface="微软雅黑" panose="020B0503020204020204" pitchFamily="34" charset="-122"/>
                  <a:ea typeface="微软雅黑" panose="020B0503020204020204" pitchFamily="34" charset="-122"/>
                </a:rPr>
                <a:t>中最常见的图，显示出类、接口以及他们之间的静态结构和关系。类图最基本的元素就是类和接口，类图也可以包含类和子系统。</a:t>
              </a:r>
              <a:endParaRPr lang="zh-CN" altLang="en-US" sz="2800" b="1" dirty="0">
                <a:solidFill>
                  <a:srgbClr val="4D4D4D"/>
                </a:solidFill>
                <a:latin typeface="微软雅黑" panose="020B0503020204020204" pitchFamily="34" charset="-122"/>
                <a:ea typeface="微软雅黑" panose="020B0503020204020204" pitchFamily="34" charset="-122"/>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1492756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par>
                                <p:cTn id="14" presetID="42" presetClass="entr" presetSubtype="0" fill="hold" nodeType="withEffect">
                                  <p:stCondLst>
                                    <p:cond delay="0"/>
                                  </p:stCondLst>
                                  <p:childTnLst>
                                    <p:set>
                                      <p:cBhvr>
                                        <p:cTn id="15" dur="1" fill="hold">
                                          <p:stCondLst>
                                            <p:cond delay="0"/>
                                          </p:stCondLst>
                                        </p:cTn>
                                        <p:tgtEl>
                                          <p:spTgt spid="153"/>
                                        </p:tgtEl>
                                        <p:attrNameLst>
                                          <p:attrName>style.visibility</p:attrName>
                                        </p:attrNameLst>
                                      </p:cBhvr>
                                      <p:to>
                                        <p:strVal val="visible"/>
                                      </p:to>
                                    </p:set>
                                    <p:animEffect transition="in" filter="fade">
                                      <p:cBhvr>
                                        <p:cTn id="16" dur="1000"/>
                                        <p:tgtEl>
                                          <p:spTgt spid="153"/>
                                        </p:tgtEl>
                                      </p:cBhvr>
                                    </p:animEffect>
                                    <p:anim calcmode="lin" valueType="num">
                                      <p:cBhvr>
                                        <p:cTn id="17" dur="1000" fill="hold"/>
                                        <p:tgtEl>
                                          <p:spTgt spid="153"/>
                                        </p:tgtEl>
                                        <p:attrNameLst>
                                          <p:attrName>ppt_x</p:attrName>
                                        </p:attrNameLst>
                                      </p:cBhvr>
                                      <p:tavLst>
                                        <p:tav tm="0">
                                          <p:val>
                                            <p:strVal val="#ppt_x"/>
                                          </p:val>
                                        </p:tav>
                                        <p:tav tm="100000">
                                          <p:val>
                                            <p:strVal val="#ppt_x"/>
                                          </p:val>
                                        </p:tav>
                                      </p:tavLst>
                                    </p:anim>
                                    <p:anim calcmode="lin" valueType="num">
                                      <p:cBhvr>
                                        <p:cTn id="18" dur="1000" fill="hold"/>
                                        <p:tgtEl>
                                          <p:spTgt spid="1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类</a:t>
            </a:r>
            <a:r>
              <a:rPr lang="zh-CN" altLang="en-US" sz="4800" dirty="0" smtClean="0">
                <a:latin typeface="微软雅黑" panose="020B0503020204020204" pitchFamily="34" charset="-122"/>
                <a:ea typeface="微软雅黑" panose="020B0503020204020204" pitchFamily="34" charset="-122"/>
              </a:rPr>
              <a:t>图</a:t>
            </a:r>
            <a:r>
              <a:rPr lang="zh-CN" altLang="en-US" sz="4800" dirty="0">
                <a:latin typeface="微软雅黑" panose="020B0503020204020204" pitchFamily="34" charset="-122"/>
                <a:ea typeface="微软雅黑" panose="020B0503020204020204" pitchFamily="34" charset="-122"/>
              </a:rPr>
              <a:t>举例</a:t>
            </a: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63" name="文本框 355"/>
          <p:cNvSpPr txBox="1"/>
          <p:nvPr/>
        </p:nvSpPr>
        <p:spPr>
          <a:xfrm>
            <a:off x="1653853" y="3102011"/>
            <a:ext cx="2201224" cy="297453"/>
          </a:xfrm>
          <a:prstGeom prst="rect">
            <a:avLst/>
          </a:prstGeom>
          <a:noFill/>
        </p:spPr>
        <p:txBody>
          <a:bodyPr wrap="square" rtlCol="0">
            <a:spAutoFit/>
          </a:bodyPr>
          <a:lstStyle/>
          <a:p>
            <a:endParaRPr lang="en-US" altLang="zh-CN" sz="1333" dirty="0">
              <a:solidFill>
                <a:srgbClr val="4D4D4D"/>
              </a:solidFill>
              <a:latin typeface="微软雅黑" panose="020B0503020204020204" pitchFamily="34" charset="-122"/>
              <a:ea typeface="微软雅黑" panose="020B0503020204020204" pitchFamily="34" charset="-122"/>
            </a:endParaRPr>
          </a:p>
        </p:txBody>
      </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pic>
        <p:nvPicPr>
          <p:cNvPr id="3" name="图片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8971" y="1292254"/>
            <a:ext cx="5236634" cy="4975439"/>
          </a:xfrm>
          <a:prstGeom prst="rect">
            <a:avLst/>
          </a:prstGeom>
        </p:spPr>
      </p:pic>
    </p:spTree>
    <p:extLst>
      <p:ext uri="{BB962C8B-B14F-4D97-AF65-F5344CB8AC3E}">
        <p14:creationId xmlns:p14="http://schemas.microsoft.com/office/powerpoint/2010/main" val="174292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任意多边形 11"/>
          <p:cNvSpPr/>
          <p:nvPr/>
        </p:nvSpPr>
        <p:spPr>
          <a:xfrm>
            <a:off x="5192" y="6501341"/>
            <a:ext cx="12192000" cy="356659"/>
          </a:xfrm>
          <a:custGeom>
            <a:avLst/>
            <a:gdLst>
              <a:gd name="connsiteX0" fmla="*/ 0 w 9144000"/>
              <a:gd name="connsiteY0" fmla="*/ 0 h 756293"/>
              <a:gd name="connsiteX1" fmla="*/ 9144000 w 9144000"/>
              <a:gd name="connsiteY1" fmla="*/ 0 h 756293"/>
              <a:gd name="connsiteX2" fmla="*/ 9144000 w 9144000"/>
              <a:gd name="connsiteY2" fmla="*/ 756293 h 756293"/>
              <a:gd name="connsiteX3" fmla="*/ 8108917 w 9144000"/>
              <a:gd name="connsiteY3" fmla="*/ 756293 h 756293"/>
              <a:gd name="connsiteX4" fmla="*/ 8108917 w 9144000"/>
              <a:gd name="connsiteY4" fmla="*/ 756292 h 756293"/>
              <a:gd name="connsiteX5" fmla="*/ 0 w 9144000"/>
              <a:gd name="connsiteY5" fmla="*/ 756292 h 756293"/>
              <a:gd name="connsiteX6" fmla="*/ 0 w 9144000"/>
              <a:gd name="connsiteY6" fmla="*/ 0 h 756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756293">
                <a:moveTo>
                  <a:pt x="0" y="0"/>
                </a:moveTo>
                <a:lnTo>
                  <a:pt x="9144000" y="0"/>
                </a:lnTo>
                <a:lnTo>
                  <a:pt x="9144000" y="756293"/>
                </a:lnTo>
                <a:lnTo>
                  <a:pt x="8108917" y="756293"/>
                </a:lnTo>
                <a:lnTo>
                  <a:pt x="8108917" y="756292"/>
                </a:lnTo>
                <a:lnTo>
                  <a:pt x="0" y="756292"/>
                </a:lnTo>
                <a:lnTo>
                  <a:pt x="0" y="0"/>
                </a:lnTo>
                <a:close/>
              </a:path>
            </a:pathLst>
          </a:cu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7" name="平行四边形 13"/>
          <p:cNvSpPr/>
          <p:nvPr/>
        </p:nvSpPr>
        <p:spPr>
          <a:xfrm>
            <a:off x="5615947" y="6501341"/>
            <a:ext cx="1108327" cy="356659"/>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8" name="平行四边形 12"/>
          <p:cNvSpPr/>
          <p:nvPr/>
        </p:nvSpPr>
        <p:spPr>
          <a:xfrm>
            <a:off x="10778395" y="384043"/>
            <a:ext cx="1108327" cy="164637"/>
          </a:xfrm>
          <a:prstGeom prst="parallelogram">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89" name="平行四边形 13"/>
          <p:cNvSpPr/>
          <p:nvPr/>
        </p:nvSpPr>
        <p:spPr>
          <a:xfrm>
            <a:off x="9648397" y="384043"/>
            <a:ext cx="1108327" cy="164637"/>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zh-CN" altLang="en-US" sz="3200"/>
          </a:p>
        </p:txBody>
      </p:sp>
      <p:sp>
        <p:nvSpPr>
          <p:cNvPr id="32" name="文本框 28"/>
          <p:cNvSpPr txBox="1"/>
          <p:nvPr/>
        </p:nvSpPr>
        <p:spPr>
          <a:xfrm>
            <a:off x="1487488" y="358982"/>
            <a:ext cx="11700384" cy="861764"/>
          </a:xfrm>
          <a:prstGeom prst="rect">
            <a:avLst/>
          </a:prstGeom>
          <a:noFill/>
        </p:spPr>
        <p:txBody>
          <a:bodyPr wrap="square" lIns="121908" tIns="60955" rIns="121908" bIns="60955" rtlCol="0">
            <a:spAutoFit/>
          </a:bodyPr>
          <a:lstStyle/>
          <a:p>
            <a:r>
              <a:rPr lang="zh-CN" altLang="en-US" sz="4800" dirty="0">
                <a:latin typeface="微软雅黑" panose="020B0503020204020204" pitchFamily="34" charset="-122"/>
                <a:ea typeface="微软雅黑" panose="020B0503020204020204" pitchFamily="34" charset="-122"/>
              </a:rPr>
              <a:t>类</a:t>
            </a:r>
            <a:r>
              <a:rPr lang="zh-CN" altLang="en-US" sz="4800" dirty="0" smtClean="0">
                <a:latin typeface="微软雅黑" panose="020B0503020204020204" pitchFamily="34" charset="-122"/>
                <a:ea typeface="微软雅黑" panose="020B0503020204020204" pitchFamily="34" charset="-122"/>
              </a:rPr>
              <a:t>图</a:t>
            </a:r>
            <a:endParaRPr lang="zh-CN" altLang="en-US" sz="4800" dirty="0">
              <a:latin typeface="微软雅黑" panose="020B0503020204020204" pitchFamily="34" charset="-122"/>
              <a:ea typeface="微软雅黑" panose="020B0503020204020204" pitchFamily="34" charset="-122"/>
            </a:endParaRPr>
          </a:p>
        </p:txBody>
      </p:sp>
      <p:sp>
        <p:nvSpPr>
          <p:cNvPr id="34" name="Parallelogram 33"/>
          <p:cNvSpPr/>
          <p:nvPr/>
        </p:nvSpPr>
        <p:spPr>
          <a:xfrm>
            <a:off x="431372" y="0"/>
            <a:ext cx="864096" cy="1248139"/>
          </a:xfrm>
          <a:prstGeom prst="parallelogram">
            <a:avLst/>
          </a:prstGeom>
          <a:solidFill>
            <a:srgbClr val="1B215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5" rIns="121908" bIns="60955" rtlCol="0" anchor="ctr"/>
          <a:lstStyle/>
          <a:p>
            <a:pPr algn="ctr"/>
            <a:endParaRPr lang="en-US" sz="3200" dirty="0">
              <a:solidFill>
                <a:schemeClr val="tx1"/>
              </a:solidFill>
            </a:endParaRPr>
          </a:p>
        </p:txBody>
      </p:sp>
      <p:grpSp>
        <p:nvGrpSpPr>
          <p:cNvPr id="2" name="Group 3"/>
          <p:cNvGrpSpPr>
            <a:grpSpLocks/>
          </p:cNvGrpSpPr>
          <p:nvPr/>
        </p:nvGrpSpPr>
        <p:grpSpPr bwMode="auto">
          <a:xfrm>
            <a:off x="1007437" y="1412778"/>
            <a:ext cx="10488084" cy="4195233"/>
            <a:chOff x="460" y="1187"/>
            <a:chExt cx="4955" cy="1982"/>
          </a:xfrm>
        </p:grpSpPr>
        <p:sp>
          <p:nvSpPr>
            <p:cNvPr id="37" name="Freeform 4"/>
            <p:cNvSpPr>
              <a:spLocks/>
            </p:cNvSpPr>
            <p:nvPr/>
          </p:nvSpPr>
          <p:spPr bwMode="ltGray">
            <a:xfrm>
              <a:off x="551" y="1275"/>
              <a:ext cx="1457" cy="1812"/>
            </a:xfrm>
            <a:custGeom>
              <a:avLst/>
              <a:gdLst>
                <a:gd name="T0" fmla="*/ 116 w 1692"/>
                <a:gd name="T1" fmla="*/ 258 h 2586"/>
                <a:gd name="T2" fmla="*/ 320 w 1692"/>
                <a:gd name="T3" fmla="*/ 210 h 2586"/>
                <a:gd name="T4" fmla="*/ 434 w 1692"/>
                <a:gd name="T5" fmla="*/ 240 h 2586"/>
                <a:gd name="T6" fmla="*/ 416 w 1692"/>
                <a:gd name="T7" fmla="*/ 444 h 2586"/>
                <a:gd name="T8" fmla="*/ 272 w 1692"/>
                <a:gd name="T9" fmla="*/ 582 h 2586"/>
                <a:gd name="T10" fmla="*/ 218 w 1692"/>
                <a:gd name="T11" fmla="*/ 714 h 2586"/>
                <a:gd name="T12" fmla="*/ 284 w 1692"/>
                <a:gd name="T13" fmla="*/ 964 h 2586"/>
                <a:gd name="T14" fmla="*/ 316 w 1692"/>
                <a:gd name="T15" fmla="*/ 960 h 2586"/>
                <a:gd name="T16" fmla="*/ 328 w 1692"/>
                <a:gd name="T17" fmla="*/ 906 h 2586"/>
                <a:gd name="T18" fmla="*/ 478 w 1692"/>
                <a:gd name="T19" fmla="*/ 1154 h 2586"/>
                <a:gd name="T20" fmla="*/ 650 w 1692"/>
                <a:gd name="T21" fmla="*/ 1200 h 2586"/>
                <a:gd name="T22" fmla="*/ 794 w 1692"/>
                <a:gd name="T23" fmla="*/ 1350 h 2586"/>
                <a:gd name="T24" fmla="*/ 854 w 1692"/>
                <a:gd name="T25" fmla="*/ 1422 h 2586"/>
                <a:gd name="T26" fmla="*/ 770 w 1692"/>
                <a:gd name="T27" fmla="*/ 1608 h 2586"/>
                <a:gd name="T28" fmla="*/ 916 w 1692"/>
                <a:gd name="T29" fmla="*/ 1782 h 2586"/>
                <a:gd name="T30" fmla="*/ 1034 w 1692"/>
                <a:gd name="T31" fmla="*/ 2022 h 2586"/>
                <a:gd name="T32" fmla="*/ 1094 w 1692"/>
                <a:gd name="T33" fmla="*/ 2310 h 2586"/>
                <a:gd name="T34" fmla="*/ 1194 w 1692"/>
                <a:gd name="T35" fmla="*/ 2540 h 2586"/>
                <a:gd name="T36" fmla="*/ 1280 w 1692"/>
                <a:gd name="T37" fmla="*/ 2520 h 2586"/>
                <a:gd name="T38" fmla="*/ 1244 w 1692"/>
                <a:gd name="T39" fmla="*/ 2394 h 2586"/>
                <a:gd name="T40" fmla="*/ 1288 w 1692"/>
                <a:gd name="T41" fmla="*/ 2306 h 2586"/>
                <a:gd name="T42" fmla="*/ 1368 w 1692"/>
                <a:gd name="T43" fmla="*/ 2228 h 2586"/>
                <a:gd name="T44" fmla="*/ 1448 w 1692"/>
                <a:gd name="T45" fmla="*/ 2076 h 2586"/>
                <a:gd name="T46" fmla="*/ 1568 w 1692"/>
                <a:gd name="T47" fmla="*/ 1950 h 2586"/>
                <a:gd name="T48" fmla="*/ 1622 w 1692"/>
                <a:gd name="T49" fmla="*/ 1746 h 2586"/>
                <a:gd name="T50" fmla="*/ 1552 w 1692"/>
                <a:gd name="T51" fmla="*/ 1538 h 2586"/>
                <a:gd name="T52" fmla="*/ 1376 w 1692"/>
                <a:gd name="T53" fmla="*/ 1410 h 2586"/>
                <a:gd name="T54" fmla="*/ 1104 w 1692"/>
                <a:gd name="T55" fmla="*/ 1280 h 2586"/>
                <a:gd name="T56" fmla="*/ 974 w 1692"/>
                <a:gd name="T57" fmla="*/ 1260 h 2586"/>
                <a:gd name="T58" fmla="*/ 904 w 1692"/>
                <a:gd name="T59" fmla="*/ 1268 h 2586"/>
                <a:gd name="T60" fmla="*/ 794 w 1692"/>
                <a:gd name="T61" fmla="*/ 1308 h 2586"/>
                <a:gd name="T62" fmla="*/ 758 w 1692"/>
                <a:gd name="T63" fmla="*/ 1174 h 2586"/>
                <a:gd name="T64" fmla="*/ 736 w 1692"/>
                <a:gd name="T65" fmla="*/ 1062 h 2586"/>
                <a:gd name="T66" fmla="*/ 632 w 1692"/>
                <a:gd name="T67" fmla="*/ 1104 h 2586"/>
                <a:gd name="T68" fmla="*/ 568 w 1692"/>
                <a:gd name="T69" fmla="*/ 950 h 2586"/>
                <a:gd name="T70" fmla="*/ 740 w 1692"/>
                <a:gd name="T71" fmla="*/ 912 h 2586"/>
                <a:gd name="T72" fmla="*/ 842 w 1692"/>
                <a:gd name="T73" fmla="*/ 906 h 2586"/>
                <a:gd name="T74" fmla="*/ 896 w 1692"/>
                <a:gd name="T75" fmla="*/ 900 h 2586"/>
                <a:gd name="T76" fmla="*/ 1058 w 1692"/>
                <a:gd name="T77" fmla="*/ 750 h 2586"/>
                <a:gd name="T78" fmla="*/ 1184 w 1692"/>
                <a:gd name="T79" fmla="*/ 678 h 2586"/>
                <a:gd name="T80" fmla="*/ 1278 w 1692"/>
                <a:gd name="T81" fmla="*/ 636 h 2586"/>
                <a:gd name="T82" fmla="*/ 1340 w 1692"/>
                <a:gd name="T83" fmla="*/ 538 h 2586"/>
                <a:gd name="T84" fmla="*/ 1288 w 1692"/>
                <a:gd name="T85" fmla="*/ 512 h 2586"/>
                <a:gd name="T86" fmla="*/ 1526 w 1692"/>
                <a:gd name="T87" fmla="*/ 456 h 2586"/>
                <a:gd name="T88" fmla="*/ 1406 w 1692"/>
                <a:gd name="T89" fmla="*/ 342 h 2586"/>
                <a:gd name="T90" fmla="*/ 1328 w 1692"/>
                <a:gd name="T91" fmla="*/ 264 h 2586"/>
                <a:gd name="T92" fmla="*/ 1222 w 1692"/>
                <a:gd name="T93" fmla="*/ 364 h 2586"/>
                <a:gd name="T94" fmla="*/ 1110 w 1692"/>
                <a:gd name="T95" fmla="*/ 444 h 2586"/>
                <a:gd name="T96" fmla="*/ 1022 w 1692"/>
                <a:gd name="T97" fmla="*/ 304 h 2586"/>
                <a:gd name="T98" fmla="*/ 1212 w 1692"/>
                <a:gd name="T99" fmla="*/ 240 h 2586"/>
                <a:gd name="T100" fmla="*/ 1266 w 1692"/>
                <a:gd name="T101" fmla="*/ 198 h 2586"/>
                <a:gd name="T102" fmla="*/ 1328 w 1692"/>
                <a:gd name="T103" fmla="*/ 172 h 2586"/>
                <a:gd name="T104" fmla="*/ 1286 w 1692"/>
                <a:gd name="T105" fmla="*/ 144 h 2586"/>
                <a:gd name="T106" fmla="*/ 1262 w 1692"/>
                <a:gd name="T107" fmla="*/ 120 h 2586"/>
                <a:gd name="T108" fmla="*/ 1202 w 1692"/>
                <a:gd name="T109" fmla="*/ 102 h 2586"/>
                <a:gd name="T110" fmla="*/ 1106 w 1692"/>
                <a:gd name="T111" fmla="*/ 136 h 2586"/>
                <a:gd name="T112" fmla="*/ 950 w 1692"/>
                <a:gd name="T113" fmla="*/ 120 h 2586"/>
                <a:gd name="T114" fmla="*/ 550 w 1692"/>
                <a:gd name="T115" fmla="*/ 0 h 2586"/>
                <a:gd name="T116" fmla="*/ 344 w 1692"/>
                <a:gd name="T117" fmla="*/ 32 h 2586"/>
                <a:gd name="T118" fmla="*/ 290 w 1692"/>
                <a:gd name="T119" fmla="*/ 102 h 2586"/>
                <a:gd name="T120" fmla="*/ 128 w 1692"/>
                <a:gd name="T121" fmla="*/ 174 h 2586"/>
                <a:gd name="T122" fmla="*/ 128 w 1692"/>
                <a:gd name="T123" fmla="*/ 216 h 2586"/>
                <a:gd name="T124" fmla="*/ 2 w 1692"/>
                <a:gd name="T125" fmla="*/ 252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92" h="2586">
                  <a:moveTo>
                    <a:pt x="2" y="252"/>
                  </a:moveTo>
                  <a:lnTo>
                    <a:pt x="68" y="264"/>
                  </a:lnTo>
                  <a:lnTo>
                    <a:pt x="116" y="258"/>
                  </a:lnTo>
                  <a:lnTo>
                    <a:pt x="188" y="216"/>
                  </a:lnTo>
                  <a:lnTo>
                    <a:pt x="236" y="210"/>
                  </a:lnTo>
                  <a:lnTo>
                    <a:pt x="320" y="210"/>
                  </a:lnTo>
                  <a:lnTo>
                    <a:pt x="368" y="216"/>
                  </a:lnTo>
                  <a:lnTo>
                    <a:pt x="398" y="246"/>
                  </a:lnTo>
                  <a:lnTo>
                    <a:pt x="434" y="240"/>
                  </a:lnTo>
                  <a:lnTo>
                    <a:pt x="422" y="294"/>
                  </a:lnTo>
                  <a:lnTo>
                    <a:pt x="404" y="354"/>
                  </a:lnTo>
                  <a:lnTo>
                    <a:pt x="416" y="444"/>
                  </a:lnTo>
                  <a:lnTo>
                    <a:pt x="408" y="480"/>
                  </a:lnTo>
                  <a:lnTo>
                    <a:pt x="380" y="474"/>
                  </a:lnTo>
                  <a:lnTo>
                    <a:pt x="272" y="582"/>
                  </a:lnTo>
                  <a:lnTo>
                    <a:pt x="236" y="628"/>
                  </a:lnTo>
                  <a:lnTo>
                    <a:pt x="242" y="672"/>
                  </a:lnTo>
                  <a:lnTo>
                    <a:pt x="218" y="714"/>
                  </a:lnTo>
                  <a:lnTo>
                    <a:pt x="268" y="774"/>
                  </a:lnTo>
                  <a:lnTo>
                    <a:pt x="262" y="844"/>
                  </a:lnTo>
                  <a:lnTo>
                    <a:pt x="284" y="964"/>
                  </a:lnTo>
                  <a:lnTo>
                    <a:pt x="320" y="1010"/>
                  </a:lnTo>
                  <a:lnTo>
                    <a:pt x="324" y="970"/>
                  </a:lnTo>
                  <a:lnTo>
                    <a:pt x="316" y="960"/>
                  </a:lnTo>
                  <a:lnTo>
                    <a:pt x="302" y="834"/>
                  </a:lnTo>
                  <a:lnTo>
                    <a:pt x="326" y="830"/>
                  </a:lnTo>
                  <a:lnTo>
                    <a:pt x="328" y="906"/>
                  </a:lnTo>
                  <a:lnTo>
                    <a:pt x="380" y="996"/>
                  </a:lnTo>
                  <a:lnTo>
                    <a:pt x="368" y="1074"/>
                  </a:lnTo>
                  <a:lnTo>
                    <a:pt x="478" y="1154"/>
                  </a:lnTo>
                  <a:lnTo>
                    <a:pt x="564" y="1164"/>
                  </a:lnTo>
                  <a:lnTo>
                    <a:pt x="612" y="1208"/>
                  </a:lnTo>
                  <a:lnTo>
                    <a:pt x="650" y="1200"/>
                  </a:lnTo>
                  <a:lnTo>
                    <a:pt x="680" y="1224"/>
                  </a:lnTo>
                  <a:lnTo>
                    <a:pt x="698" y="1272"/>
                  </a:lnTo>
                  <a:lnTo>
                    <a:pt x="794" y="1350"/>
                  </a:lnTo>
                  <a:lnTo>
                    <a:pt x="842" y="1308"/>
                  </a:lnTo>
                  <a:lnTo>
                    <a:pt x="848" y="1350"/>
                  </a:lnTo>
                  <a:lnTo>
                    <a:pt x="854" y="1422"/>
                  </a:lnTo>
                  <a:lnTo>
                    <a:pt x="786" y="1490"/>
                  </a:lnTo>
                  <a:lnTo>
                    <a:pt x="788" y="1542"/>
                  </a:lnTo>
                  <a:lnTo>
                    <a:pt x="770" y="1608"/>
                  </a:lnTo>
                  <a:lnTo>
                    <a:pt x="802" y="1634"/>
                  </a:lnTo>
                  <a:lnTo>
                    <a:pt x="848" y="1668"/>
                  </a:lnTo>
                  <a:lnTo>
                    <a:pt x="916" y="1782"/>
                  </a:lnTo>
                  <a:lnTo>
                    <a:pt x="956" y="1800"/>
                  </a:lnTo>
                  <a:lnTo>
                    <a:pt x="1010" y="1848"/>
                  </a:lnTo>
                  <a:lnTo>
                    <a:pt x="1034" y="2022"/>
                  </a:lnTo>
                  <a:lnTo>
                    <a:pt x="1058" y="2178"/>
                  </a:lnTo>
                  <a:lnTo>
                    <a:pt x="1046" y="2244"/>
                  </a:lnTo>
                  <a:lnTo>
                    <a:pt x="1094" y="2310"/>
                  </a:lnTo>
                  <a:lnTo>
                    <a:pt x="1118" y="2364"/>
                  </a:lnTo>
                  <a:lnTo>
                    <a:pt x="1138" y="2458"/>
                  </a:lnTo>
                  <a:lnTo>
                    <a:pt x="1194" y="2540"/>
                  </a:lnTo>
                  <a:lnTo>
                    <a:pt x="1286" y="2586"/>
                  </a:lnTo>
                  <a:lnTo>
                    <a:pt x="1382" y="2574"/>
                  </a:lnTo>
                  <a:lnTo>
                    <a:pt x="1280" y="2520"/>
                  </a:lnTo>
                  <a:lnTo>
                    <a:pt x="1266" y="2472"/>
                  </a:lnTo>
                  <a:lnTo>
                    <a:pt x="1288" y="2428"/>
                  </a:lnTo>
                  <a:lnTo>
                    <a:pt x="1244" y="2394"/>
                  </a:lnTo>
                  <a:lnTo>
                    <a:pt x="1284" y="2334"/>
                  </a:lnTo>
                  <a:lnTo>
                    <a:pt x="1244" y="2300"/>
                  </a:lnTo>
                  <a:lnTo>
                    <a:pt x="1288" y="2306"/>
                  </a:lnTo>
                  <a:lnTo>
                    <a:pt x="1286" y="2244"/>
                  </a:lnTo>
                  <a:lnTo>
                    <a:pt x="1330" y="2268"/>
                  </a:lnTo>
                  <a:lnTo>
                    <a:pt x="1368" y="2228"/>
                  </a:lnTo>
                  <a:lnTo>
                    <a:pt x="1334" y="2160"/>
                  </a:lnTo>
                  <a:lnTo>
                    <a:pt x="1382" y="2184"/>
                  </a:lnTo>
                  <a:lnTo>
                    <a:pt x="1448" y="2076"/>
                  </a:lnTo>
                  <a:lnTo>
                    <a:pt x="1468" y="2052"/>
                  </a:lnTo>
                  <a:lnTo>
                    <a:pt x="1476" y="1982"/>
                  </a:lnTo>
                  <a:lnTo>
                    <a:pt x="1568" y="1950"/>
                  </a:lnTo>
                  <a:lnTo>
                    <a:pt x="1612" y="1880"/>
                  </a:lnTo>
                  <a:lnTo>
                    <a:pt x="1628" y="1830"/>
                  </a:lnTo>
                  <a:lnTo>
                    <a:pt x="1622" y="1746"/>
                  </a:lnTo>
                  <a:lnTo>
                    <a:pt x="1692" y="1644"/>
                  </a:lnTo>
                  <a:lnTo>
                    <a:pt x="1652" y="1578"/>
                  </a:lnTo>
                  <a:lnTo>
                    <a:pt x="1552" y="1538"/>
                  </a:lnTo>
                  <a:lnTo>
                    <a:pt x="1448" y="1500"/>
                  </a:lnTo>
                  <a:lnTo>
                    <a:pt x="1376" y="1494"/>
                  </a:lnTo>
                  <a:lnTo>
                    <a:pt x="1376" y="1410"/>
                  </a:lnTo>
                  <a:lnTo>
                    <a:pt x="1262" y="1356"/>
                  </a:lnTo>
                  <a:lnTo>
                    <a:pt x="1166" y="1272"/>
                  </a:lnTo>
                  <a:lnTo>
                    <a:pt x="1104" y="1280"/>
                  </a:lnTo>
                  <a:lnTo>
                    <a:pt x="1048" y="1276"/>
                  </a:lnTo>
                  <a:lnTo>
                    <a:pt x="1020" y="1244"/>
                  </a:lnTo>
                  <a:lnTo>
                    <a:pt x="974" y="1260"/>
                  </a:lnTo>
                  <a:lnTo>
                    <a:pt x="984" y="1238"/>
                  </a:lnTo>
                  <a:lnTo>
                    <a:pt x="934" y="1268"/>
                  </a:lnTo>
                  <a:lnTo>
                    <a:pt x="904" y="1268"/>
                  </a:lnTo>
                  <a:lnTo>
                    <a:pt x="872" y="1314"/>
                  </a:lnTo>
                  <a:lnTo>
                    <a:pt x="836" y="1272"/>
                  </a:lnTo>
                  <a:lnTo>
                    <a:pt x="794" y="1308"/>
                  </a:lnTo>
                  <a:lnTo>
                    <a:pt x="748" y="1278"/>
                  </a:lnTo>
                  <a:lnTo>
                    <a:pt x="758" y="1242"/>
                  </a:lnTo>
                  <a:lnTo>
                    <a:pt x="758" y="1174"/>
                  </a:lnTo>
                  <a:lnTo>
                    <a:pt x="698" y="1176"/>
                  </a:lnTo>
                  <a:lnTo>
                    <a:pt x="668" y="1140"/>
                  </a:lnTo>
                  <a:lnTo>
                    <a:pt x="736" y="1062"/>
                  </a:lnTo>
                  <a:lnTo>
                    <a:pt x="712" y="1050"/>
                  </a:lnTo>
                  <a:lnTo>
                    <a:pt x="658" y="1062"/>
                  </a:lnTo>
                  <a:lnTo>
                    <a:pt x="632" y="1104"/>
                  </a:lnTo>
                  <a:lnTo>
                    <a:pt x="596" y="1110"/>
                  </a:lnTo>
                  <a:lnTo>
                    <a:pt x="538" y="1066"/>
                  </a:lnTo>
                  <a:lnTo>
                    <a:pt x="568" y="950"/>
                  </a:lnTo>
                  <a:lnTo>
                    <a:pt x="632" y="894"/>
                  </a:lnTo>
                  <a:lnTo>
                    <a:pt x="686" y="894"/>
                  </a:lnTo>
                  <a:lnTo>
                    <a:pt x="740" y="912"/>
                  </a:lnTo>
                  <a:lnTo>
                    <a:pt x="736" y="900"/>
                  </a:lnTo>
                  <a:lnTo>
                    <a:pt x="766" y="868"/>
                  </a:lnTo>
                  <a:lnTo>
                    <a:pt x="842" y="906"/>
                  </a:lnTo>
                  <a:lnTo>
                    <a:pt x="848" y="966"/>
                  </a:lnTo>
                  <a:lnTo>
                    <a:pt x="884" y="984"/>
                  </a:lnTo>
                  <a:lnTo>
                    <a:pt x="896" y="900"/>
                  </a:lnTo>
                  <a:lnTo>
                    <a:pt x="878" y="858"/>
                  </a:lnTo>
                  <a:lnTo>
                    <a:pt x="998" y="806"/>
                  </a:lnTo>
                  <a:lnTo>
                    <a:pt x="1058" y="750"/>
                  </a:lnTo>
                  <a:lnTo>
                    <a:pt x="1100" y="696"/>
                  </a:lnTo>
                  <a:lnTo>
                    <a:pt x="1130" y="672"/>
                  </a:lnTo>
                  <a:lnTo>
                    <a:pt x="1184" y="678"/>
                  </a:lnTo>
                  <a:lnTo>
                    <a:pt x="1190" y="636"/>
                  </a:lnTo>
                  <a:lnTo>
                    <a:pt x="1280" y="588"/>
                  </a:lnTo>
                  <a:lnTo>
                    <a:pt x="1278" y="636"/>
                  </a:lnTo>
                  <a:lnTo>
                    <a:pt x="1360" y="602"/>
                  </a:lnTo>
                  <a:lnTo>
                    <a:pt x="1322" y="570"/>
                  </a:lnTo>
                  <a:lnTo>
                    <a:pt x="1340" y="538"/>
                  </a:lnTo>
                  <a:lnTo>
                    <a:pt x="1320" y="522"/>
                  </a:lnTo>
                  <a:lnTo>
                    <a:pt x="1286" y="546"/>
                  </a:lnTo>
                  <a:lnTo>
                    <a:pt x="1288" y="512"/>
                  </a:lnTo>
                  <a:lnTo>
                    <a:pt x="1400" y="504"/>
                  </a:lnTo>
                  <a:lnTo>
                    <a:pt x="1490" y="480"/>
                  </a:lnTo>
                  <a:lnTo>
                    <a:pt x="1526" y="456"/>
                  </a:lnTo>
                  <a:lnTo>
                    <a:pt x="1484" y="394"/>
                  </a:lnTo>
                  <a:cubicBezTo>
                    <a:pt x="1474" y="370"/>
                    <a:pt x="1479" y="319"/>
                    <a:pt x="1466" y="310"/>
                  </a:cubicBezTo>
                  <a:cubicBezTo>
                    <a:pt x="1456" y="300"/>
                    <a:pt x="1423" y="343"/>
                    <a:pt x="1406" y="342"/>
                  </a:cubicBezTo>
                  <a:lnTo>
                    <a:pt x="1376" y="312"/>
                  </a:lnTo>
                  <a:lnTo>
                    <a:pt x="1376" y="270"/>
                  </a:lnTo>
                  <a:lnTo>
                    <a:pt x="1328" y="264"/>
                  </a:lnTo>
                  <a:lnTo>
                    <a:pt x="1312" y="252"/>
                  </a:lnTo>
                  <a:lnTo>
                    <a:pt x="1256" y="314"/>
                  </a:lnTo>
                  <a:lnTo>
                    <a:pt x="1222" y="364"/>
                  </a:lnTo>
                  <a:lnTo>
                    <a:pt x="1172" y="402"/>
                  </a:lnTo>
                  <a:lnTo>
                    <a:pt x="1136" y="474"/>
                  </a:lnTo>
                  <a:lnTo>
                    <a:pt x="1110" y="444"/>
                  </a:lnTo>
                  <a:lnTo>
                    <a:pt x="1128" y="394"/>
                  </a:lnTo>
                  <a:lnTo>
                    <a:pt x="1038" y="334"/>
                  </a:lnTo>
                  <a:lnTo>
                    <a:pt x="1022" y="304"/>
                  </a:lnTo>
                  <a:lnTo>
                    <a:pt x="1122" y="226"/>
                  </a:lnTo>
                  <a:lnTo>
                    <a:pt x="1184" y="222"/>
                  </a:lnTo>
                  <a:lnTo>
                    <a:pt x="1212" y="240"/>
                  </a:lnTo>
                  <a:lnTo>
                    <a:pt x="1248" y="220"/>
                  </a:lnTo>
                  <a:lnTo>
                    <a:pt x="1300" y="220"/>
                  </a:lnTo>
                  <a:lnTo>
                    <a:pt x="1266" y="198"/>
                  </a:lnTo>
                  <a:lnTo>
                    <a:pt x="1208" y="196"/>
                  </a:lnTo>
                  <a:lnTo>
                    <a:pt x="1250" y="174"/>
                  </a:lnTo>
                  <a:lnTo>
                    <a:pt x="1328" y="172"/>
                  </a:lnTo>
                  <a:lnTo>
                    <a:pt x="1364" y="132"/>
                  </a:lnTo>
                  <a:cubicBezTo>
                    <a:pt x="1346" y="124"/>
                    <a:pt x="1343" y="119"/>
                    <a:pt x="1324" y="122"/>
                  </a:cubicBezTo>
                  <a:cubicBezTo>
                    <a:pt x="1310" y="124"/>
                    <a:pt x="1294" y="132"/>
                    <a:pt x="1286" y="144"/>
                  </a:cubicBezTo>
                  <a:cubicBezTo>
                    <a:pt x="1282" y="149"/>
                    <a:pt x="1274" y="148"/>
                    <a:pt x="1268" y="150"/>
                  </a:cubicBezTo>
                  <a:cubicBezTo>
                    <a:pt x="1266" y="144"/>
                    <a:pt x="1259" y="138"/>
                    <a:pt x="1262" y="132"/>
                  </a:cubicBezTo>
                  <a:cubicBezTo>
                    <a:pt x="1269" y="118"/>
                    <a:pt x="1303" y="134"/>
                    <a:pt x="1262" y="120"/>
                  </a:cubicBezTo>
                  <a:cubicBezTo>
                    <a:pt x="1221" y="134"/>
                    <a:pt x="1252" y="105"/>
                    <a:pt x="1262" y="90"/>
                  </a:cubicBezTo>
                  <a:cubicBezTo>
                    <a:pt x="1260" y="84"/>
                    <a:pt x="1262" y="75"/>
                    <a:pt x="1256" y="72"/>
                  </a:cubicBezTo>
                  <a:cubicBezTo>
                    <a:pt x="1238" y="63"/>
                    <a:pt x="1202" y="102"/>
                    <a:pt x="1202" y="102"/>
                  </a:cubicBezTo>
                  <a:cubicBezTo>
                    <a:pt x="1198" y="108"/>
                    <a:pt x="1186" y="140"/>
                    <a:pt x="1180" y="144"/>
                  </a:cubicBezTo>
                  <a:cubicBezTo>
                    <a:pt x="1169" y="151"/>
                    <a:pt x="1148" y="122"/>
                    <a:pt x="1148" y="122"/>
                  </a:cubicBezTo>
                  <a:cubicBezTo>
                    <a:pt x="1138" y="123"/>
                    <a:pt x="1121" y="137"/>
                    <a:pt x="1106" y="136"/>
                  </a:cubicBezTo>
                  <a:cubicBezTo>
                    <a:pt x="1091" y="135"/>
                    <a:pt x="1074" y="117"/>
                    <a:pt x="1056" y="116"/>
                  </a:cubicBezTo>
                  <a:cubicBezTo>
                    <a:pt x="1038" y="115"/>
                    <a:pt x="1016" y="131"/>
                    <a:pt x="998" y="132"/>
                  </a:cubicBezTo>
                  <a:cubicBezTo>
                    <a:pt x="997" y="132"/>
                    <a:pt x="956" y="125"/>
                    <a:pt x="950" y="120"/>
                  </a:cubicBezTo>
                  <a:cubicBezTo>
                    <a:pt x="918" y="94"/>
                    <a:pt x="960" y="108"/>
                    <a:pt x="920" y="90"/>
                  </a:cubicBezTo>
                  <a:cubicBezTo>
                    <a:pt x="852" y="60"/>
                    <a:pt x="806" y="58"/>
                    <a:pt x="730" y="54"/>
                  </a:cubicBezTo>
                  <a:cubicBezTo>
                    <a:pt x="656" y="39"/>
                    <a:pt x="625" y="15"/>
                    <a:pt x="550" y="0"/>
                  </a:cubicBezTo>
                  <a:cubicBezTo>
                    <a:pt x="510" y="2"/>
                    <a:pt x="486" y="5"/>
                    <a:pt x="446" y="8"/>
                  </a:cubicBezTo>
                  <a:cubicBezTo>
                    <a:pt x="424" y="9"/>
                    <a:pt x="423" y="14"/>
                    <a:pt x="406" y="18"/>
                  </a:cubicBezTo>
                  <a:cubicBezTo>
                    <a:pt x="389" y="22"/>
                    <a:pt x="353" y="24"/>
                    <a:pt x="344" y="32"/>
                  </a:cubicBezTo>
                  <a:cubicBezTo>
                    <a:pt x="346" y="38"/>
                    <a:pt x="354" y="60"/>
                    <a:pt x="350" y="64"/>
                  </a:cubicBezTo>
                  <a:cubicBezTo>
                    <a:pt x="274" y="50"/>
                    <a:pt x="250" y="81"/>
                    <a:pt x="236" y="82"/>
                  </a:cubicBezTo>
                  <a:cubicBezTo>
                    <a:pt x="278" y="110"/>
                    <a:pt x="270" y="72"/>
                    <a:pt x="290" y="102"/>
                  </a:cubicBezTo>
                  <a:cubicBezTo>
                    <a:pt x="234" y="121"/>
                    <a:pt x="178" y="104"/>
                    <a:pt x="128" y="138"/>
                  </a:cubicBezTo>
                  <a:cubicBezTo>
                    <a:pt x="126" y="144"/>
                    <a:pt x="122" y="150"/>
                    <a:pt x="122" y="156"/>
                  </a:cubicBezTo>
                  <a:cubicBezTo>
                    <a:pt x="122" y="162"/>
                    <a:pt x="132" y="170"/>
                    <a:pt x="128" y="174"/>
                  </a:cubicBezTo>
                  <a:cubicBezTo>
                    <a:pt x="126" y="182"/>
                    <a:pt x="109" y="197"/>
                    <a:pt x="112" y="202"/>
                  </a:cubicBezTo>
                  <a:cubicBezTo>
                    <a:pt x="124" y="206"/>
                    <a:pt x="137" y="195"/>
                    <a:pt x="146" y="204"/>
                  </a:cubicBezTo>
                  <a:cubicBezTo>
                    <a:pt x="151" y="209"/>
                    <a:pt x="135" y="213"/>
                    <a:pt x="128" y="216"/>
                  </a:cubicBezTo>
                  <a:cubicBezTo>
                    <a:pt x="116" y="221"/>
                    <a:pt x="104" y="226"/>
                    <a:pt x="92" y="228"/>
                  </a:cubicBezTo>
                  <a:cubicBezTo>
                    <a:pt x="48" y="237"/>
                    <a:pt x="72" y="233"/>
                    <a:pt x="20" y="240"/>
                  </a:cubicBezTo>
                  <a:cubicBezTo>
                    <a:pt x="0" y="247"/>
                    <a:pt x="2" y="240"/>
                    <a:pt x="2" y="25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0" name="Freeform 5"/>
            <p:cNvSpPr>
              <a:spLocks/>
            </p:cNvSpPr>
            <p:nvPr/>
          </p:nvSpPr>
          <p:spPr bwMode="ltGray">
            <a:xfrm>
              <a:off x="505" y="1448"/>
              <a:ext cx="39" cy="26"/>
            </a:xfrm>
            <a:custGeom>
              <a:avLst/>
              <a:gdLst>
                <a:gd name="T0" fmla="*/ 16 w 46"/>
                <a:gd name="T1" fmla="*/ 4 h 38"/>
                <a:gd name="T2" fmla="*/ 0 w 46"/>
                <a:gd name="T3" fmla="*/ 22 h 38"/>
                <a:gd name="T4" fmla="*/ 22 w 46"/>
                <a:gd name="T5" fmla="*/ 38 h 38"/>
                <a:gd name="T6" fmla="*/ 46 w 46"/>
                <a:gd name="T7" fmla="*/ 26 h 38"/>
                <a:gd name="T8" fmla="*/ 30 w 46"/>
                <a:gd name="T9" fmla="*/ 0 h 38"/>
                <a:gd name="T10" fmla="*/ 16 w 46"/>
                <a:gd name="T11" fmla="*/ 4 h 38"/>
              </a:gdLst>
              <a:ahLst/>
              <a:cxnLst>
                <a:cxn ang="0">
                  <a:pos x="T0" y="T1"/>
                </a:cxn>
                <a:cxn ang="0">
                  <a:pos x="T2" y="T3"/>
                </a:cxn>
                <a:cxn ang="0">
                  <a:pos x="T4" y="T5"/>
                </a:cxn>
                <a:cxn ang="0">
                  <a:pos x="T6" y="T7"/>
                </a:cxn>
                <a:cxn ang="0">
                  <a:pos x="T8" y="T9"/>
                </a:cxn>
                <a:cxn ang="0">
                  <a:pos x="T10" y="T11"/>
                </a:cxn>
              </a:cxnLst>
              <a:rect l="0" t="0" r="r" b="b"/>
              <a:pathLst>
                <a:path w="46" h="38">
                  <a:moveTo>
                    <a:pt x="16" y="4"/>
                  </a:moveTo>
                  <a:lnTo>
                    <a:pt x="0" y="22"/>
                  </a:lnTo>
                  <a:lnTo>
                    <a:pt x="22" y="38"/>
                  </a:lnTo>
                  <a:lnTo>
                    <a:pt x="46" y="26"/>
                  </a:lnTo>
                  <a:lnTo>
                    <a:pt x="30" y="0"/>
                  </a:lnTo>
                  <a:lnTo>
                    <a:pt x="16" y="4"/>
                  </a:ln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1" name="Freeform 6"/>
            <p:cNvSpPr>
              <a:spLocks/>
            </p:cNvSpPr>
            <p:nvPr/>
          </p:nvSpPr>
          <p:spPr bwMode="ltGray">
            <a:xfrm>
              <a:off x="858" y="1563"/>
              <a:ext cx="45" cy="30"/>
            </a:xfrm>
            <a:custGeom>
              <a:avLst/>
              <a:gdLst>
                <a:gd name="T0" fmla="*/ 12 w 52"/>
                <a:gd name="T1" fmla="*/ 0 h 44"/>
                <a:gd name="T2" fmla="*/ 26 w 52"/>
                <a:gd name="T3" fmla="*/ 44 h 44"/>
                <a:gd name="T4" fmla="*/ 42 w 52"/>
                <a:gd name="T5" fmla="*/ 42 h 44"/>
                <a:gd name="T6" fmla="*/ 38 w 52"/>
                <a:gd name="T7" fmla="*/ 16 h 44"/>
                <a:gd name="T8" fmla="*/ 26 w 52"/>
                <a:gd name="T9" fmla="*/ 2 h 44"/>
                <a:gd name="T10" fmla="*/ 12 w 52"/>
                <a:gd name="T11" fmla="*/ 0 h 44"/>
              </a:gdLst>
              <a:ahLst/>
              <a:cxnLst>
                <a:cxn ang="0">
                  <a:pos x="T0" y="T1"/>
                </a:cxn>
                <a:cxn ang="0">
                  <a:pos x="T2" y="T3"/>
                </a:cxn>
                <a:cxn ang="0">
                  <a:pos x="T4" y="T5"/>
                </a:cxn>
                <a:cxn ang="0">
                  <a:pos x="T6" y="T7"/>
                </a:cxn>
                <a:cxn ang="0">
                  <a:pos x="T8" y="T9"/>
                </a:cxn>
                <a:cxn ang="0">
                  <a:pos x="T10" y="T11"/>
                </a:cxn>
              </a:cxnLst>
              <a:rect l="0" t="0" r="r" b="b"/>
              <a:pathLst>
                <a:path w="52" h="44">
                  <a:moveTo>
                    <a:pt x="12" y="0"/>
                  </a:moveTo>
                  <a:cubicBezTo>
                    <a:pt x="16" y="14"/>
                    <a:pt x="18" y="32"/>
                    <a:pt x="26" y="44"/>
                  </a:cubicBezTo>
                  <a:cubicBezTo>
                    <a:pt x="31" y="43"/>
                    <a:pt x="37" y="44"/>
                    <a:pt x="42" y="42"/>
                  </a:cubicBezTo>
                  <a:cubicBezTo>
                    <a:pt x="52" y="38"/>
                    <a:pt x="48" y="19"/>
                    <a:pt x="38" y="16"/>
                  </a:cubicBezTo>
                  <a:cubicBezTo>
                    <a:pt x="33" y="9"/>
                    <a:pt x="34" y="5"/>
                    <a:pt x="26" y="2"/>
                  </a:cubicBezTo>
                  <a:cubicBezTo>
                    <a:pt x="4" y="4"/>
                    <a:pt x="0" y="8"/>
                    <a:pt x="12"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2" name="Freeform 7"/>
            <p:cNvSpPr>
              <a:spLocks/>
            </p:cNvSpPr>
            <p:nvPr/>
          </p:nvSpPr>
          <p:spPr bwMode="ltGray">
            <a:xfrm>
              <a:off x="1757" y="1615"/>
              <a:ext cx="113" cy="69"/>
            </a:xfrm>
            <a:custGeom>
              <a:avLst/>
              <a:gdLst>
                <a:gd name="T0" fmla="*/ 97 w 131"/>
                <a:gd name="T1" fmla="*/ 0 h 98"/>
                <a:gd name="T2" fmla="*/ 79 w 131"/>
                <a:gd name="T3" fmla="*/ 8 h 98"/>
                <a:gd name="T4" fmla="*/ 53 w 131"/>
                <a:gd name="T5" fmla="*/ 24 h 98"/>
                <a:gd name="T6" fmla="*/ 39 w 131"/>
                <a:gd name="T7" fmla="*/ 40 h 98"/>
                <a:gd name="T8" fmla="*/ 21 w 131"/>
                <a:gd name="T9" fmla="*/ 52 h 98"/>
                <a:gd name="T10" fmla="*/ 63 w 131"/>
                <a:gd name="T11" fmla="*/ 82 h 98"/>
                <a:gd name="T12" fmla="*/ 79 w 131"/>
                <a:gd name="T13" fmla="*/ 94 h 98"/>
                <a:gd name="T14" fmla="*/ 85 w 131"/>
                <a:gd name="T15" fmla="*/ 92 h 98"/>
                <a:gd name="T16" fmla="*/ 89 w 131"/>
                <a:gd name="T17" fmla="*/ 86 h 98"/>
                <a:gd name="T18" fmla="*/ 97 w 131"/>
                <a:gd name="T19" fmla="*/ 98 h 98"/>
                <a:gd name="T20" fmla="*/ 123 w 131"/>
                <a:gd name="T21" fmla="*/ 86 h 98"/>
                <a:gd name="T22" fmla="*/ 129 w 131"/>
                <a:gd name="T23" fmla="*/ 74 h 98"/>
                <a:gd name="T24" fmla="*/ 101 w 131"/>
                <a:gd name="T25" fmla="*/ 40 h 98"/>
                <a:gd name="T26" fmla="*/ 115 w 131"/>
                <a:gd name="T27" fmla="*/ 24 h 98"/>
                <a:gd name="T28" fmla="*/ 111 w 131"/>
                <a:gd name="T29" fmla="*/ 4 h 98"/>
                <a:gd name="T30" fmla="*/ 97 w 131"/>
                <a:gd name="T3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1" h="98">
                  <a:moveTo>
                    <a:pt x="97" y="0"/>
                  </a:moveTo>
                  <a:cubicBezTo>
                    <a:pt x="83" y="5"/>
                    <a:pt x="89" y="2"/>
                    <a:pt x="79" y="8"/>
                  </a:cubicBezTo>
                  <a:cubicBezTo>
                    <a:pt x="76" y="18"/>
                    <a:pt x="62" y="18"/>
                    <a:pt x="53" y="24"/>
                  </a:cubicBezTo>
                  <a:cubicBezTo>
                    <a:pt x="49" y="29"/>
                    <a:pt x="44" y="36"/>
                    <a:pt x="39" y="40"/>
                  </a:cubicBezTo>
                  <a:cubicBezTo>
                    <a:pt x="34" y="45"/>
                    <a:pt x="21" y="52"/>
                    <a:pt x="21" y="52"/>
                  </a:cubicBezTo>
                  <a:cubicBezTo>
                    <a:pt x="0" y="84"/>
                    <a:pt x="41" y="75"/>
                    <a:pt x="63" y="82"/>
                  </a:cubicBezTo>
                  <a:cubicBezTo>
                    <a:pt x="68" y="89"/>
                    <a:pt x="71" y="91"/>
                    <a:pt x="79" y="94"/>
                  </a:cubicBezTo>
                  <a:cubicBezTo>
                    <a:pt x="81" y="93"/>
                    <a:pt x="83" y="93"/>
                    <a:pt x="85" y="92"/>
                  </a:cubicBezTo>
                  <a:cubicBezTo>
                    <a:pt x="87" y="90"/>
                    <a:pt x="87" y="85"/>
                    <a:pt x="89" y="86"/>
                  </a:cubicBezTo>
                  <a:cubicBezTo>
                    <a:pt x="93" y="88"/>
                    <a:pt x="97" y="98"/>
                    <a:pt x="97" y="98"/>
                  </a:cubicBezTo>
                  <a:cubicBezTo>
                    <a:pt x="112" y="95"/>
                    <a:pt x="111" y="90"/>
                    <a:pt x="123" y="86"/>
                  </a:cubicBezTo>
                  <a:cubicBezTo>
                    <a:pt x="124" y="82"/>
                    <a:pt x="128" y="78"/>
                    <a:pt x="129" y="74"/>
                  </a:cubicBezTo>
                  <a:cubicBezTo>
                    <a:pt x="131" y="61"/>
                    <a:pt x="108" y="47"/>
                    <a:pt x="101" y="40"/>
                  </a:cubicBezTo>
                  <a:cubicBezTo>
                    <a:pt x="103" y="33"/>
                    <a:pt x="115" y="24"/>
                    <a:pt x="115" y="24"/>
                  </a:cubicBezTo>
                  <a:cubicBezTo>
                    <a:pt x="121" y="15"/>
                    <a:pt x="124" y="8"/>
                    <a:pt x="111" y="4"/>
                  </a:cubicBezTo>
                  <a:cubicBezTo>
                    <a:pt x="101" y="7"/>
                    <a:pt x="97" y="13"/>
                    <a:pt x="97"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3" name="Freeform 8"/>
            <p:cNvSpPr>
              <a:spLocks/>
            </p:cNvSpPr>
            <p:nvPr/>
          </p:nvSpPr>
          <p:spPr bwMode="ltGray">
            <a:xfrm>
              <a:off x="1212" y="1974"/>
              <a:ext cx="182" cy="79"/>
            </a:xfrm>
            <a:custGeom>
              <a:avLst/>
              <a:gdLst>
                <a:gd name="T0" fmla="*/ 47 w 212"/>
                <a:gd name="T1" fmla="*/ 12 h 112"/>
                <a:gd name="T2" fmla="*/ 17 w 212"/>
                <a:gd name="T3" fmla="*/ 12 h 112"/>
                <a:gd name="T4" fmla="*/ 5 w 212"/>
                <a:gd name="T5" fmla="*/ 16 h 112"/>
                <a:gd name="T6" fmla="*/ 25 w 212"/>
                <a:gd name="T7" fmla="*/ 52 h 112"/>
                <a:gd name="T8" fmla="*/ 51 w 212"/>
                <a:gd name="T9" fmla="*/ 44 h 112"/>
                <a:gd name="T10" fmla="*/ 93 w 212"/>
                <a:gd name="T11" fmla="*/ 54 h 112"/>
                <a:gd name="T12" fmla="*/ 111 w 212"/>
                <a:gd name="T13" fmla="*/ 60 h 112"/>
                <a:gd name="T14" fmla="*/ 133 w 212"/>
                <a:gd name="T15" fmla="*/ 88 h 112"/>
                <a:gd name="T16" fmla="*/ 141 w 212"/>
                <a:gd name="T17" fmla="*/ 112 h 112"/>
                <a:gd name="T18" fmla="*/ 157 w 212"/>
                <a:gd name="T19" fmla="*/ 100 h 112"/>
                <a:gd name="T20" fmla="*/ 169 w 212"/>
                <a:gd name="T21" fmla="*/ 96 h 112"/>
                <a:gd name="T22" fmla="*/ 187 w 212"/>
                <a:gd name="T23" fmla="*/ 102 h 112"/>
                <a:gd name="T24" fmla="*/ 195 w 212"/>
                <a:gd name="T25" fmla="*/ 80 h 112"/>
                <a:gd name="T26" fmla="*/ 153 w 212"/>
                <a:gd name="T27" fmla="*/ 54 h 112"/>
                <a:gd name="T28" fmla="*/ 105 w 212"/>
                <a:gd name="T29" fmla="*/ 20 h 112"/>
                <a:gd name="T30" fmla="*/ 53 w 212"/>
                <a:gd name="T31" fmla="*/ 26 h 112"/>
                <a:gd name="T32" fmla="*/ 47 w 212"/>
                <a:gd name="T33" fmla="*/ 1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112">
                  <a:moveTo>
                    <a:pt x="47" y="12"/>
                  </a:moveTo>
                  <a:cubicBezTo>
                    <a:pt x="39" y="0"/>
                    <a:pt x="28" y="7"/>
                    <a:pt x="17" y="12"/>
                  </a:cubicBezTo>
                  <a:cubicBezTo>
                    <a:pt x="13" y="14"/>
                    <a:pt x="5" y="16"/>
                    <a:pt x="5" y="16"/>
                  </a:cubicBezTo>
                  <a:cubicBezTo>
                    <a:pt x="0" y="31"/>
                    <a:pt x="10" y="48"/>
                    <a:pt x="25" y="52"/>
                  </a:cubicBezTo>
                  <a:cubicBezTo>
                    <a:pt x="37" y="50"/>
                    <a:pt x="41" y="47"/>
                    <a:pt x="51" y="44"/>
                  </a:cubicBezTo>
                  <a:cubicBezTo>
                    <a:pt x="65" y="53"/>
                    <a:pt x="76" y="53"/>
                    <a:pt x="93" y="54"/>
                  </a:cubicBezTo>
                  <a:cubicBezTo>
                    <a:pt x="99" y="56"/>
                    <a:pt x="111" y="60"/>
                    <a:pt x="111" y="60"/>
                  </a:cubicBezTo>
                  <a:cubicBezTo>
                    <a:pt x="120" y="69"/>
                    <a:pt x="129" y="75"/>
                    <a:pt x="133" y="88"/>
                  </a:cubicBezTo>
                  <a:cubicBezTo>
                    <a:pt x="125" y="100"/>
                    <a:pt x="126" y="107"/>
                    <a:pt x="141" y="112"/>
                  </a:cubicBezTo>
                  <a:cubicBezTo>
                    <a:pt x="145" y="106"/>
                    <a:pt x="150" y="103"/>
                    <a:pt x="157" y="100"/>
                  </a:cubicBezTo>
                  <a:cubicBezTo>
                    <a:pt x="161" y="98"/>
                    <a:pt x="169" y="96"/>
                    <a:pt x="169" y="96"/>
                  </a:cubicBezTo>
                  <a:cubicBezTo>
                    <a:pt x="175" y="98"/>
                    <a:pt x="187" y="102"/>
                    <a:pt x="187" y="102"/>
                  </a:cubicBezTo>
                  <a:cubicBezTo>
                    <a:pt x="203" y="100"/>
                    <a:pt x="212" y="94"/>
                    <a:pt x="195" y="80"/>
                  </a:cubicBezTo>
                  <a:cubicBezTo>
                    <a:pt x="183" y="70"/>
                    <a:pt x="165" y="66"/>
                    <a:pt x="153" y="54"/>
                  </a:cubicBezTo>
                  <a:cubicBezTo>
                    <a:pt x="141" y="42"/>
                    <a:pt x="122" y="26"/>
                    <a:pt x="105" y="20"/>
                  </a:cubicBezTo>
                  <a:cubicBezTo>
                    <a:pt x="85" y="21"/>
                    <a:pt x="71" y="20"/>
                    <a:pt x="53" y="26"/>
                  </a:cubicBezTo>
                  <a:cubicBezTo>
                    <a:pt x="47" y="24"/>
                    <a:pt x="33" y="12"/>
                    <a:pt x="47" y="12"/>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4" name="Freeform 9"/>
            <p:cNvSpPr>
              <a:spLocks/>
            </p:cNvSpPr>
            <p:nvPr/>
          </p:nvSpPr>
          <p:spPr bwMode="ltGray">
            <a:xfrm>
              <a:off x="1362" y="2034"/>
              <a:ext cx="114" cy="38"/>
            </a:xfrm>
            <a:custGeom>
              <a:avLst/>
              <a:gdLst>
                <a:gd name="T0" fmla="*/ 57 w 133"/>
                <a:gd name="T1" fmla="*/ 0 h 54"/>
                <a:gd name="T2" fmla="*/ 43 w 133"/>
                <a:gd name="T3" fmla="*/ 6 h 54"/>
                <a:gd name="T4" fmla="*/ 31 w 133"/>
                <a:gd name="T5" fmla="*/ 30 h 54"/>
                <a:gd name="T6" fmla="*/ 15 w 133"/>
                <a:gd name="T7" fmla="*/ 34 h 54"/>
                <a:gd name="T8" fmla="*/ 3 w 133"/>
                <a:gd name="T9" fmla="*/ 42 h 54"/>
                <a:gd name="T10" fmla="*/ 13 w 133"/>
                <a:gd name="T11" fmla="*/ 54 h 54"/>
                <a:gd name="T12" fmla="*/ 133 w 133"/>
                <a:gd name="T13" fmla="*/ 34 h 54"/>
                <a:gd name="T14" fmla="*/ 123 w 133"/>
                <a:gd name="T15" fmla="*/ 16 h 54"/>
                <a:gd name="T16" fmla="*/ 105 w 133"/>
                <a:gd name="T17" fmla="*/ 8 h 54"/>
                <a:gd name="T18" fmla="*/ 101 w 133"/>
                <a:gd name="T19" fmla="*/ 24 h 54"/>
                <a:gd name="T20" fmla="*/ 89 w 133"/>
                <a:gd name="T21" fmla="*/ 18 h 54"/>
                <a:gd name="T22" fmla="*/ 67 w 133"/>
                <a:gd name="T23" fmla="*/ 14 h 54"/>
                <a:gd name="T24" fmla="*/ 57 w 133"/>
                <a:gd name="T25"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3" h="54">
                  <a:moveTo>
                    <a:pt x="57" y="0"/>
                  </a:moveTo>
                  <a:cubicBezTo>
                    <a:pt x="53" y="3"/>
                    <a:pt x="46" y="2"/>
                    <a:pt x="43" y="6"/>
                  </a:cubicBezTo>
                  <a:cubicBezTo>
                    <a:pt x="36" y="14"/>
                    <a:pt x="43" y="26"/>
                    <a:pt x="31" y="30"/>
                  </a:cubicBezTo>
                  <a:cubicBezTo>
                    <a:pt x="26" y="32"/>
                    <a:pt x="20" y="31"/>
                    <a:pt x="15" y="34"/>
                  </a:cubicBezTo>
                  <a:cubicBezTo>
                    <a:pt x="11" y="36"/>
                    <a:pt x="3" y="42"/>
                    <a:pt x="3" y="42"/>
                  </a:cubicBezTo>
                  <a:cubicBezTo>
                    <a:pt x="0" y="51"/>
                    <a:pt x="5" y="51"/>
                    <a:pt x="13" y="54"/>
                  </a:cubicBezTo>
                  <a:cubicBezTo>
                    <a:pt x="51" y="51"/>
                    <a:pt x="97" y="46"/>
                    <a:pt x="133" y="34"/>
                  </a:cubicBezTo>
                  <a:cubicBezTo>
                    <a:pt x="129" y="28"/>
                    <a:pt x="128" y="21"/>
                    <a:pt x="123" y="16"/>
                  </a:cubicBezTo>
                  <a:cubicBezTo>
                    <a:pt x="118" y="11"/>
                    <a:pt x="105" y="8"/>
                    <a:pt x="105" y="8"/>
                  </a:cubicBezTo>
                  <a:cubicBezTo>
                    <a:pt x="84" y="13"/>
                    <a:pt x="106" y="19"/>
                    <a:pt x="101" y="24"/>
                  </a:cubicBezTo>
                  <a:cubicBezTo>
                    <a:pt x="99" y="26"/>
                    <a:pt x="89" y="18"/>
                    <a:pt x="89" y="18"/>
                  </a:cubicBezTo>
                  <a:cubicBezTo>
                    <a:pt x="83" y="15"/>
                    <a:pt x="73" y="15"/>
                    <a:pt x="67" y="14"/>
                  </a:cubicBezTo>
                  <a:cubicBezTo>
                    <a:pt x="58" y="8"/>
                    <a:pt x="62" y="12"/>
                    <a:pt x="57"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5" name="Freeform 10"/>
            <p:cNvSpPr>
              <a:spLocks/>
            </p:cNvSpPr>
            <p:nvPr/>
          </p:nvSpPr>
          <p:spPr bwMode="ltGray">
            <a:xfrm>
              <a:off x="1483" y="2058"/>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6" name="Freeform 11"/>
            <p:cNvSpPr>
              <a:spLocks/>
            </p:cNvSpPr>
            <p:nvPr/>
          </p:nvSpPr>
          <p:spPr bwMode="ltGray">
            <a:xfrm>
              <a:off x="1547" y="2061"/>
              <a:ext cx="14" cy="24"/>
            </a:xfrm>
            <a:custGeom>
              <a:avLst/>
              <a:gdLst>
                <a:gd name="T0" fmla="*/ 14 w 16"/>
                <a:gd name="T1" fmla="*/ 0 h 34"/>
                <a:gd name="T2" fmla="*/ 0 w 16"/>
                <a:gd name="T3" fmla="*/ 14 h 34"/>
                <a:gd name="T4" fmla="*/ 16 w 16"/>
                <a:gd name="T5" fmla="*/ 34 h 34"/>
                <a:gd name="T6" fmla="*/ 12 w 16"/>
                <a:gd name="T7" fmla="*/ 18 h 34"/>
                <a:gd name="T8" fmla="*/ 16 w 16"/>
                <a:gd name="T9" fmla="*/ 6 h 34"/>
                <a:gd name="T10" fmla="*/ 14 w 16"/>
                <a:gd name="T11" fmla="*/ 0 h 34"/>
              </a:gdLst>
              <a:ahLst/>
              <a:cxnLst>
                <a:cxn ang="0">
                  <a:pos x="T0" y="T1"/>
                </a:cxn>
                <a:cxn ang="0">
                  <a:pos x="T2" y="T3"/>
                </a:cxn>
                <a:cxn ang="0">
                  <a:pos x="T4" y="T5"/>
                </a:cxn>
                <a:cxn ang="0">
                  <a:pos x="T6" y="T7"/>
                </a:cxn>
                <a:cxn ang="0">
                  <a:pos x="T8" y="T9"/>
                </a:cxn>
                <a:cxn ang="0">
                  <a:pos x="T10" y="T11"/>
                </a:cxn>
              </a:cxnLst>
              <a:rect l="0" t="0" r="r" b="b"/>
              <a:pathLst>
                <a:path w="16" h="34">
                  <a:moveTo>
                    <a:pt x="14" y="0"/>
                  </a:moveTo>
                  <a:cubicBezTo>
                    <a:pt x="5" y="3"/>
                    <a:pt x="2" y="4"/>
                    <a:pt x="0" y="14"/>
                  </a:cubicBezTo>
                  <a:cubicBezTo>
                    <a:pt x="3" y="26"/>
                    <a:pt x="4" y="30"/>
                    <a:pt x="16" y="34"/>
                  </a:cubicBezTo>
                  <a:cubicBezTo>
                    <a:pt x="15" y="29"/>
                    <a:pt x="11" y="23"/>
                    <a:pt x="12" y="18"/>
                  </a:cubicBezTo>
                  <a:cubicBezTo>
                    <a:pt x="12" y="14"/>
                    <a:pt x="16" y="6"/>
                    <a:pt x="16" y="6"/>
                  </a:cubicBezTo>
                  <a:cubicBezTo>
                    <a:pt x="9" y="1"/>
                    <a:pt x="8" y="3"/>
                    <a:pt x="1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7" name="Freeform 12"/>
            <p:cNvSpPr>
              <a:spLocks/>
            </p:cNvSpPr>
            <p:nvPr/>
          </p:nvSpPr>
          <p:spPr bwMode="ltGray">
            <a:xfrm>
              <a:off x="1336" y="1270"/>
              <a:ext cx="207" cy="82"/>
            </a:xfrm>
            <a:custGeom>
              <a:avLst/>
              <a:gdLst>
                <a:gd name="T0" fmla="*/ 64 w 240"/>
                <a:gd name="T1" fmla="*/ 1 h 117"/>
                <a:gd name="T2" fmla="*/ 24 w 240"/>
                <a:gd name="T3" fmla="*/ 31 h 117"/>
                <a:gd name="T4" fmla="*/ 6 w 240"/>
                <a:gd name="T5" fmla="*/ 37 h 117"/>
                <a:gd name="T6" fmla="*/ 0 w 240"/>
                <a:gd name="T7" fmla="*/ 39 h 117"/>
                <a:gd name="T8" fmla="*/ 26 w 240"/>
                <a:gd name="T9" fmla="*/ 59 h 117"/>
                <a:gd name="T10" fmla="*/ 38 w 240"/>
                <a:gd name="T11" fmla="*/ 63 h 117"/>
                <a:gd name="T12" fmla="*/ 68 w 240"/>
                <a:gd name="T13" fmla="*/ 47 h 117"/>
                <a:gd name="T14" fmla="*/ 80 w 240"/>
                <a:gd name="T15" fmla="*/ 43 h 117"/>
                <a:gd name="T16" fmla="*/ 82 w 240"/>
                <a:gd name="T17" fmla="*/ 55 h 117"/>
                <a:gd name="T18" fmla="*/ 64 w 240"/>
                <a:gd name="T19" fmla="*/ 61 h 117"/>
                <a:gd name="T20" fmla="*/ 72 w 240"/>
                <a:gd name="T21" fmla="*/ 73 h 117"/>
                <a:gd name="T22" fmla="*/ 40 w 240"/>
                <a:gd name="T23" fmla="*/ 87 h 117"/>
                <a:gd name="T24" fmla="*/ 70 w 240"/>
                <a:gd name="T25" fmla="*/ 109 h 117"/>
                <a:gd name="T26" fmla="*/ 82 w 240"/>
                <a:gd name="T27" fmla="*/ 113 h 117"/>
                <a:gd name="T28" fmla="*/ 118 w 240"/>
                <a:gd name="T29" fmla="*/ 103 h 117"/>
                <a:gd name="T30" fmla="*/ 150 w 240"/>
                <a:gd name="T31" fmla="*/ 105 h 117"/>
                <a:gd name="T32" fmla="*/ 168 w 240"/>
                <a:gd name="T33" fmla="*/ 117 h 117"/>
                <a:gd name="T34" fmla="*/ 204 w 240"/>
                <a:gd name="T35" fmla="*/ 109 h 117"/>
                <a:gd name="T36" fmla="*/ 224 w 240"/>
                <a:gd name="T37" fmla="*/ 103 h 117"/>
                <a:gd name="T38" fmla="*/ 222 w 240"/>
                <a:gd name="T39" fmla="*/ 77 h 117"/>
                <a:gd name="T40" fmla="*/ 234 w 240"/>
                <a:gd name="T41" fmla="*/ 69 h 117"/>
                <a:gd name="T42" fmla="*/ 238 w 240"/>
                <a:gd name="T43" fmla="*/ 47 h 117"/>
                <a:gd name="T44" fmla="*/ 210 w 240"/>
                <a:gd name="T45" fmla="*/ 57 h 117"/>
                <a:gd name="T46" fmla="*/ 200 w 240"/>
                <a:gd name="T47" fmla="*/ 43 h 117"/>
                <a:gd name="T48" fmla="*/ 172 w 240"/>
                <a:gd name="T49" fmla="*/ 45 h 117"/>
                <a:gd name="T50" fmla="*/ 134 w 240"/>
                <a:gd name="T51" fmla="*/ 9 h 117"/>
                <a:gd name="T52" fmla="*/ 94 w 240"/>
                <a:gd name="T53" fmla="*/ 11 h 117"/>
                <a:gd name="T54" fmla="*/ 82 w 240"/>
                <a:gd name="T55" fmla="*/ 1 h 117"/>
                <a:gd name="T56" fmla="*/ 64 w 240"/>
                <a:gd name="T57" fmla="*/ 1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0" h="117">
                  <a:moveTo>
                    <a:pt x="64" y="1"/>
                  </a:moveTo>
                  <a:cubicBezTo>
                    <a:pt x="57" y="21"/>
                    <a:pt x="44" y="24"/>
                    <a:pt x="24" y="31"/>
                  </a:cubicBezTo>
                  <a:cubicBezTo>
                    <a:pt x="18" y="33"/>
                    <a:pt x="12" y="35"/>
                    <a:pt x="6" y="37"/>
                  </a:cubicBezTo>
                  <a:cubicBezTo>
                    <a:pt x="4" y="38"/>
                    <a:pt x="0" y="39"/>
                    <a:pt x="0" y="39"/>
                  </a:cubicBezTo>
                  <a:cubicBezTo>
                    <a:pt x="3" y="55"/>
                    <a:pt x="12" y="54"/>
                    <a:pt x="26" y="59"/>
                  </a:cubicBezTo>
                  <a:cubicBezTo>
                    <a:pt x="30" y="60"/>
                    <a:pt x="38" y="63"/>
                    <a:pt x="38" y="63"/>
                  </a:cubicBezTo>
                  <a:cubicBezTo>
                    <a:pt x="50" y="59"/>
                    <a:pt x="57" y="54"/>
                    <a:pt x="68" y="47"/>
                  </a:cubicBezTo>
                  <a:cubicBezTo>
                    <a:pt x="72" y="45"/>
                    <a:pt x="80" y="43"/>
                    <a:pt x="80" y="43"/>
                  </a:cubicBezTo>
                  <a:cubicBezTo>
                    <a:pt x="82" y="46"/>
                    <a:pt x="88" y="51"/>
                    <a:pt x="82" y="55"/>
                  </a:cubicBezTo>
                  <a:cubicBezTo>
                    <a:pt x="77" y="59"/>
                    <a:pt x="64" y="61"/>
                    <a:pt x="64" y="61"/>
                  </a:cubicBezTo>
                  <a:cubicBezTo>
                    <a:pt x="58" y="70"/>
                    <a:pt x="63" y="70"/>
                    <a:pt x="72" y="73"/>
                  </a:cubicBezTo>
                  <a:cubicBezTo>
                    <a:pt x="77" y="88"/>
                    <a:pt x="50" y="86"/>
                    <a:pt x="40" y="87"/>
                  </a:cubicBezTo>
                  <a:cubicBezTo>
                    <a:pt x="47" y="94"/>
                    <a:pt x="60" y="106"/>
                    <a:pt x="70" y="109"/>
                  </a:cubicBezTo>
                  <a:cubicBezTo>
                    <a:pt x="74" y="110"/>
                    <a:pt x="82" y="113"/>
                    <a:pt x="82" y="113"/>
                  </a:cubicBezTo>
                  <a:cubicBezTo>
                    <a:pt x="99" y="111"/>
                    <a:pt x="104" y="108"/>
                    <a:pt x="118" y="103"/>
                  </a:cubicBezTo>
                  <a:cubicBezTo>
                    <a:pt x="129" y="104"/>
                    <a:pt x="140" y="103"/>
                    <a:pt x="150" y="105"/>
                  </a:cubicBezTo>
                  <a:cubicBezTo>
                    <a:pt x="157" y="107"/>
                    <a:pt x="168" y="117"/>
                    <a:pt x="168" y="117"/>
                  </a:cubicBezTo>
                  <a:cubicBezTo>
                    <a:pt x="193" y="115"/>
                    <a:pt x="188" y="116"/>
                    <a:pt x="204" y="109"/>
                  </a:cubicBezTo>
                  <a:cubicBezTo>
                    <a:pt x="210" y="106"/>
                    <a:pt x="224" y="103"/>
                    <a:pt x="224" y="103"/>
                  </a:cubicBezTo>
                  <a:cubicBezTo>
                    <a:pt x="223" y="98"/>
                    <a:pt x="217" y="82"/>
                    <a:pt x="222" y="77"/>
                  </a:cubicBezTo>
                  <a:cubicBezTo>
                    <a:pt x="225" y="73"/>
                    <a:pt x="234" y="69"/>
                    <a:pt x="234" y="69"/>
                  </a:cubicBezTo>
                  <a:cubicBezTo>
                    <a:pt x="237" y="59"/>
                    <a:pt x="240" y="59"/>
                    <a:pt x="238" y="47"/>
                  </a:cubicBezTo>
                  <a:cubicBezTo>
                    <a:pt x="228" y="49"/>
                    <a:pt x="219" y="51"/>
                    <a:pt x="210" y="57"/>
                  </a:cubicBezTo>
                  <a:cubicBezTo>
                    <a:pt x="201" y="71"/>
                    <a:pt x="201" y="50"/>
                    <a:pt x="200" y="43"/>
                  </a:cubicBezTo>
                  <a:cubicBezTo>
                    <a:pt x="189" y="45"/>
                    <a:pt x="182" y="48"/>
                    <a:pt x="172" y="45"/>
                  </a:cubicBezTo>
                  <a:cubicBezTo>
                    <a:pt x="161" y="34"/>
                    <a:pt x="148" y="14"/>
                    <a:pt x="134" y="9"/>
                  </a:cubicBezTo>
                  <a:cubicBezTo>
                    <a:pt x="119" y="11"/>
                    <a:pt x="108" y="13"/>
                    <a:pt x="94" y="11"/>
                  </a:cubicBezTo>
                  <a:cubicBezTo>
                    <a:pt x="92" y="9"/>
                    <a:pt x="85" y="2"/>
                    <a:pt x="82" y="1"/>
                  </a:cubicBezTo>
                  <a:cubicBezTo>
                    <a:pt x="74" y="0"/>
                    <a:pt x="72" y="9"/>
                    <a:pt x="64" y="1"/>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8" name="Freeform 13"/>
            <p:cNvSpPr>
              <a:spLocks/>
            </p:cNvSpPr>
            <p:nvPr/>
          </p:nvSpPr>
          <p:spPr bwMode="ltGray">
            <a:xfrm>
              <a:off x="1428" y="1232"/>
              <a:ext cx="168" cy="56"/>
            </a:xfrm>
            <a:custGeom>
              <a:avLst/>
              <a:gdLst>
                <a:gd name="T0" fmla="*/ 97 w 194"/>
                <a:gd name="T1" fmla="*/ 10 h 80"/>
                <a:gd name="T2" fmla="*/ 13 w 194"/>
                <a:gd name="T3" fmla="*/ 24 h 80"/>
                <a:gd name="T4" fmla="*/ 9 w 194"/>
                <a:gd name="T5" fmla="*/ 34 h 80"/>
                <a:gd name="T6" fmla="*/ 57 w 194"/>
                <a:gd name="T7" fmla="*/ 52 h 80"/>
                <a:gd name="T8" fmla="*/ 135 w 194"/>
                <a:gd name="T9" fmla="*/ 74 h 80"/>
                <a:gd name="T10" fmla="*/ 175 w 194"/>
                <a:gd name="T11" fmla="*/ 68 h 80"/>
                <a:gd name="T12" fmla="*/ 187 w 194"/>
                <a:gd name="T13" fmla="*/ 64 h 80"/>
                <a:gd name="T14" fmla="*/ 175 w 194"/>
                <a:gd name="T15" fmla="*/ 44 h 80"/>
                <a:gd name="T16" fmla="*/ 163 w 194"/>
                <a:gd name="T17" fmla="*/ 36 h 80"/>
                <a:gd name="T18" fmla="*/ 129 w 194"/>
                <a:gd name="T19" fmla="*/ 26 h 80"/>
                <a:gd name="T20" fmla="*/ 97 w 194"/>
                <a:gd name="T21"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4" h="80">
                  <a:moveTo>
                    <a:pt x="97" y="10"/>
                  </a:moveTo>
                  <a:cubicBezTo>
                    <a:pt x="70" y="19"/>
                    <a:pt x="42" y="22"/>
                    <a:pt x="13" y="24"/>
                  </a:cubicBezTo>
                  <a:cubicBezTo>
                    <a:pt x="9" y="25"/>
                    <a:pt x="0" y="26"/>
                    <a:pt x="9" y="34"/>
                  </a:cubicBezTo>
                  <a:cubicBezTo>
                    <a:pt x="21" y="44"/>
                    <a:pt x="43" y="43"/>
                    <a:pt x="57" y="52"/>
                  </a:cubicBezTo>
                  <a:cubicBezTo>
                    <a:pt x="75" y="80"/>
                    <a:pt x="104" y="73"/>
                    <a:pt x="135" y="74"/>
                  </a:cubicBezTo>
                  <a:cubicBezTo>
                    <a:pt x="153" y="73"/>
                    <a:pt x="159" y="73"/>
                    <a:pt x="175" y="68"/>
                  </a:cubicBezTo>
                  <a:cubicBezTo>
                    <a:pt x="179" y="67"/>
                    <a:pt x="187" y="64"/>
                    <a:pt x="187" y="64"/>
                  </a:cubicBezTo>
                  <a:cubicBezTo>
                    <a:pt x="194" y="53"/>
                    <a:pt x="184" y="49"/>
                    <a:pt x="175" y="44"/>
                  </a:cubicBezTo>
                  <a:cubicBezTo>
                    <a:pt x="171" y="42"/>
                    <a:pt x="163" y="36"/>
                    <a:pt x="163" y="36"/>
                  </a:cubicBezTo>
                  <a:cubicBezTo>
                    <a:pt x="140" y="41"/>
                    <a:pt x="147" y="38"/>
                    <a:pt x="129" y="26"/>
                  </a:cubicBezTo>
                  <a:cubicBezTo>
                    <a:pt x="123" y="17"/>
                    <a:pt x="107" y="0"/>
                    <a:pt x="97"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49" name="Freeform 14"/>
            <p:cNvSpPr>
              <a:spLocks/>
            </p:cNvSpPr>
            <p:nvPr/>
          </p:nvSpPr>
          <p:spPr bwMode="ltGray">
            <a:xfrm>
              <a:off x="1664" y="1297"/>
              <a:ext cx="268" cy="178"/>
            </a:xfrm>
            <a:custGeom>
              <a:avLst/>
              <a:gdLst>
                <a:gd name="T0" fmla="*/ 67 w 310"/>
                <a:gd name="T1" fmla="*/ 9 h 254"/>
                <a:gd name="T2" fmla="*/ 51 w 310"/>
                <a:gd name="T3" fmla="*/ 23 h 254"/>
                <a:gd name="T4" fmla="*/ 21 w 310"/>
                <a:gd name="T5" fmla="*/ 39 h 254"/>
                <a:gd name="T6" fmla="*/ 53 w 310"/>
                <a:gd name="T7" fmla="*/ 77 h 254"/>
                <a:gd name="T8" fmla="*/ 79 w 310"/>
                <a:gd name="T9" fmla="*/ 85 h 254"/>
                <a:gd name="T10" fmla="*/ 103 w 310"/>
                <a:gd name="T11" fmla="*/ 99 h 254"/>
                <a:gd name="T12" fmla="*/ 127 w 310"/>
                <a:gd name="T13" fmla="*/ 85 h 254"/>
                <a:gd name="T14" fmla="*/ 143 w 310"/>
                <a:gd name="T15" fmla="*/ 101 h 254"/>
                <a:gd name="T16" fmla="*/ 149 w 310"/>
                <a:gd name="T17" fmla="*/ 127 h 254"/>
                <a:gd name="T18" fmla="*/ 115 w 310"/>
                <a:gd name="T19" fmla="*/ 151 h 254"/>
                <a:gd name="T20" fmla="*/ 89 w 310"/>
                <a:gd name="T21" fmla="*/ 173 h 254"/>
                <a:gd name="T22" fmla="*/ 69 w 310"/>
                <a:gd name="T23" fmla="*/ 169 h 254"/>
                <a:gd name="T24" fmla="*/ 57 w 310"/>
                <a:gd name="T25" fmla="*/ 165 h 254"/>
                <a:gd name="T26" fmla="*/ 43 w 310"/>
                <a:gd name="T27" fmla="*/ 187 h 254"/>
                <a:gd name="T28" fmla="*/ 39 w 310"/>
                <a:gd name="T29" fmla="*/ 199 h 254"/>
                <a:gd name="T30" fmla="*/ 73 w 310"/>
                <a:gd name="T31" fmla="*/ 205 h 254"/>
                <a:gd name="T32" fmla="*/ 95 w 310"/>
                <a:gd name="T33" fmla="*/ 203 h 254"/>
                <a:gd name="T34" fmla="*/ 115 w 310"/>
                <a:gd name="T35" fmla="*/ 231 h 254"/>
                <a:gd name="T36" fmla="*/ 127 w 310"/>
                <a:gd name="T37" fmla="*/ 235 h 254"/>
                <a:gd name="T38" fmla="*/ 139 w 310"/>
                <a:gd name="T39" fmla="*/ 239 h 254"/>
                <a:gd name="T40" fmla="*/ 155 w 310"/>
                <a:gd name="T41" fmla="*/ 251 h 254"/>
                <a:gd name="T42" fmla="*/ 181 w 310"/>
                <a:gd name="T43" fmla="*/ 237 h 254"/>
                <a:gd name="T44" fmla="*/ 203 w 310"/>
                <a:gd name="T45" fmla="*/ 235 h 254"/>
                <a:gd name="T46" fmla="*/ 229 w 310"/>
                <a:gd name="T47" fmla="*/ 213 h 254"/>
                <a:gd name="T48" fmla="*/ 225 w 310"/>
                <a:gd name="T49" fmla="*/ 185 h 254"/>
                <a:gd name="T50" fmla="*/ 217 w 310"/>
                <a:gd name="T51" fmla="*/ 173 h 254"/>
                <a:gd name="T52" fmla="*/ 233 w 310"/>
                <a:gd name="T53" fmla="*/ 167 h 254"/>
                <a:gd name="T54" fmla="*/ 245 w 310"/>
                <a:gd name="T55" fmla="*/ 183 h 254"/>
                <a:gd name="T56" fmla="*/ 247 w 310"/>
                <a:gd name="T57" fmla="*/ 197 h 254"/>
                <a:gd name="T58" fmla="*/ 261 w 310"/>
                <a:gd name="T59" fmla="*/ 193 h 254"/>
                <a:gd name="T60" fmla="*/ 303 w 310"/>
                <a:gd name="T61" fmla="*/ 169 h 254"/>
                <a:gd name="T62" fmla="*/ 293 w 310"/>
                <a:gd name="T63" fmla="*/ 147 h 254"/>
                <a:gd name="T64" fmla="*/ 259 w 310"/>
                <a:gd name="T65" fmla="*/ 123 h 254"/>
                <a:gd name="T66" fmla="*/ 265 w 310"/>
                <a:gd name="T67" fmla="*/ 107 h 254"/>
                <a:gd name="T68" fmla="*/ 277 w 310"/>
                <a:gd name="T69" fmla="*/ 103 h 254"/>
                <a:gd name="T70" fmla="*/ 253 w 310"/>
                <a:gd name="T71" fmla="*/ 63 h 254"/>
                <a:gd name="T72" fmla="*/ 233 w 310"/>
                <a:gd name="T73" fmla="*/ 59 h 254"/>
                <a:gd name="T74" fmla="*/ 221 w 310"/>
                <a:gd name="T75" fmla="*/ 55 h 254"/>
                <a:gd name="T76" fmla="*/ 201 w 310"/>
                <a:gd name="T77" fmla="*/ 33 h 254"/>
                <a:gd name="T78" fmla="*/ 155 w 310"/>
                <a:gd name="T79" fmla="*/ 45 h 254"/>
                <a:gd name="T80" fmla="*/ 167 w 310"/>
                <a:gd name="T81" fmla="*/ 25 h 254"/>
                <a:gd name="T82" fmla="*/ 139 w 310"/>
                <a:gd name="T83" fmla="*/ 17 h 254"/>
                <a:gd name="T84" fmla="*/ 119 w 310"/>
                <a:gd name="T85" fmla="*/ 19 h 254"/>
                <a:gd name="T86" fmla="*/ 67 w 310"/>
                <a:gd name="T87" fmla="*/ 9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10" h="254">
                  <a:moveTo>
                    <a:pt x="67" y="9"/>
                  </a:moveTo>
                  <a:cubicBezTo>
                    <a:pt x="63" y="15"/>
                    <a:pt x="51" y="23"/>
                    <a:pt x="51" y="23"/>
                  </a:cubicBezTo>
                  <a:cubicBezTo>
                    <a:pt x="43" y="34"/>
                    <a:pt x="33" y="35"/>
                    <a:pt x="21" y="39"/>
                  </a:cubicBezTo>
                  <a:cubicBezTo>
                    <a:pt x="0" y="71"/>
                    <a:pt x="30" y="74"/>
                    <a:pt x="53" y="77"/>
                  </a:cubicBezTo>
                  <a:cubicBezTo>
                    <a:pt x="61" y="89"/>
                    <a:pt x="63" y="87"/>
                    <a:pt x="79" y="85"/>
                  </a:cubicBezTo>
                  <a:cubicBezTo>
                    <a:pt x="88" y="88"/>
                    <a:pt x="93" y="96"/>
                    <a:pt x="103" y="99"/>
                  </a:cubicBezTo>
                  <a:cubicBezTo>
                    <a:pt x="117" y="96"/>
                    <a:pt x="116" y="89"/>
                    <a:pt x="127" y="85"/>
                  </a:cubicBezTo>
                  <a:cubicBezTo>
                    <a:pt x="134" y="90"/>
                    <a:pt x="138" y="94"/>
                    <a:pt x="143" y="101"/>
                  </a:cubicBezTo>
                  <a:cubicBezTo>
                    <a:pt x="140" y="116"/>
                    <a:pt x="134" y="117"/>
                    <a:pt x="149" y="127"/>
                  </a:cubicBezTo>
                  <a:cubicBezTo>
                    <a:pt x="161" y="144"/>
                    <a:pt x="126" y="147"/>
                    <a:pt x="115" y="151"/>
                  </a:cubicBezTo>
                  <a:cubicBezTo>
                    <a:pt x="109" y="160"/>
                    <a:pt x="100" y="169"/>
                    <a:pt x="89" y="173"/>
                  </a:cubicBezTo>
                  <a:cubicBezTo>
                    <a:pt x="81" y="172"/>
                    <a:pt x="76" y="171"/>
                    <a:pt x="69" y="169"/>
                  </a:cubicBezTo>
                  <a:cubicBezTo>
                    <a:pt x="65" y="168"/>
                    <a:pt x="57" y="165"/>
                    <a:pt x="57" y="165"/>
                  </a:cubicBezTo>
                  <a:cubicBezTo>
                    <a:pt x="46" y="169"/>
                    <a:pt x="46" y="177"/>
                    <a:pt x="43" y="187"/>
                  </a:cubicBezTo>
                  <a:cubicBezTo>
                    <a:pt x="42" y="191"/>
                    <a:pt x="39" y="199"/>
                    <a:pt x="39" y="199"/>
                  </a:cubicBezTo>
                  <a:cubicBezTo>
                    <a:pt x="50" y="203"/>
                    <a:pt x="61" y="204"/>
                    <a:pt x="73" y="205"/>
                  </a:cubicBezTo>
                  <a:cubicBezTo>
                    <a:pt x="82" y="203"/>
                    <a:pt x="86" y="201"/>
                    <a:pt x="95" y="203"/>
                  </a:cubicBezTo>
                  <a:cubicBezTo>
                    <a:pt x="107" y="211"/>
                    <a:pt x="111" y="218"/>
                    <a:pt x="115" y="231"/>
                  </a:cubicBezTo>
                  <a:cubicBezTo>
                    <a:pt x="116" y="235"/>
                    <a:pt x="123" y="234"/>
                    <a:pt x="127" y="235"/>
                  </a:cubicBezTo>
                  <a:cubicBezTo>
                    <a:pt x="131" y="236"/>
                    <a:pt x="139" y="239"/>
                    <a:pt x="139" y="239"/>
                  </a:cubicBezTo>
                  <a:cubicBezTo>
                    <a:pt x="144" y="246"/>
                    <a:pt x="147" y="248"/>
                    <a:pt x="155" y="251"/>
                  </a:cubicBezTo>
                  <a:cubicBezTo>
                    <a:pt x="169" y="250"/>
                    <a:pt x="187" y="254"/>
                    <a:pt x="181" y="237"/>
                  </a:cubicBezTo>
                  <a:cubicBezTo>
                    <a:pt x="184" y="220"/>
                    <a:pt x="192" y="228"/>
                    <a:pt x="203" y="235"/>
                  </a:cubicBezTo>
                  <a:cubicBezTo>
                    <a:pt x="224" y="233"/>
                    <a:pt x="224" y="232"/>
                    <a:pt x="229" y="213"/>
                  </a:cubicBezTo>
                  <a:cubicBezTo>
                    <a:pt x="229" y="211"/>
                    <a:pt x="229" y="192"/>
                    <a:pt x="225" y="185"/>
                  </a:cubicBezTo>
                  <a:cubicBezTo>
                    <a:pt x="223" y="181"/>
                    <a:pt x="217" y="173"/>
                    <a:pt x="217" y="173"/>
                  </a:cubicBezTo>
                  <a:cubicBezTo>
                    <a:pt x="220" y="163"/>
                    <a:pt x="224" y="165"/>
                    <a:pt x="233" y="167"/>
                  </a:cubicBezTo>
                  <a:cubicBezTo>
                    <a:pt x="240" y="172"/>
                    <a:pt x="242" y="175"/>
                    <a:pt x="245" y="183"/>
                  </a:cubicBezTo>
                  <a:cubicBezTo>
                    <a:pt x="246" y="188"/>
                    <a:pt x="244" y="193"/>
                    <a:pt x="247" y="197"/>
                  </a:cubicBezTo>
                  <a:cubicBezTo>
                    <a:pt x="250" y="201"/>
                    <a:pt x="256" y="194"/>
                    <a:pt x="261" y="193"/>
                  </a:cubicBezTo>
                  <a:cubicBezTo>
                    <a:pt x="276" y="188"/>
                    <a:pt x="290" y="178"/>
                    <a:pt x="303" y="169"/>
                  </a:cubicBezTo>
                  <a:cubicBezTo>
                    <a:pt x="310" y="158"/>
                    <a:pt x="302" y="153"/>
                    <a:pt x="293" y="147"/>
                  </a:cubicBezTo>
                  <a:cubicBezTo>
                    <a:pt x="281" y="129"/>
                    <a:pt x="283" y="126"/>
                    <a:pt x="259" y="123"/>
                  </a:cubicBezTo>
                  <a:cubicBezTo>
                    <a:pt x="256" y="115"/>
                    <a:pt x="257" y="111"/>
                    <a:pt x="265" y="107"/>
                  </a:cubicBezTo>
                  <a:cubicBezTo>
                    <a:pt x="269" y="105"/>
                    <a:pt x="277" y="103"/>
                    <a:pt x="277" y="103"/>
                  </a:cubicBezTo>
                  <a:cubicBezTo>
                    <a:pt x="287" y="88"/>
                    <a:pt x="269" y="66"/>
                    <a:pt x="253" y="63"/>
                  </a:cubicBezTo>
                  <a:cubicBezTo>
                    <a:pt x="239" y="60"/>
                    <a:pt x="244" y="62"/>
                    <a:pt x="233" y="59"/>
                  </a:cubicBezTo>
                  <a:cubicBezTo>
                    <a:pt x="229" y="58"/>
                    <a:pt x="221" y="55"/>
                    <a:pt x="221" y="55"/>
                  </a:cubicBezTo>
                  <a:cubicBezTo>
                    <a:pt x="200" y="60"/>
                    <a:pt x="217" y="38"/>
                    <a:pt x="201" y="33"/>
                  </a:cubicBezTo>
                  <a:cubicBezTo>
                    <a:pt x="185" y="35"/>
                    <a:pt x="169" y="36"/>
                    <a:pt x="155" y="45"/>
                  </a:cubicBezTo>
                  <a:cubicBezTo>
                    <a:pt x="145" y="30"/>
                    <a:pt x="152" y="30"/>
                    <a:pt x="167" y="25"/>
                  </a:cubicBezTo>
                  <a:cubicBezTo>
                    <a:pt x="163" y="10"/>
                    <a:pt x="155" y="15"/>
                    <a:pt x="139" y="17"/>
                  </a:cubicBezTo>
                  <a:cubicBezTo>
                    <a:pt x="131" y="20"/>
                    <a:pt x="127" y="22"/>
                    <a:pt x="119" y="19"/>
                  </a:cubicBezTo>
                  <a:cubicBezTo>
                    <a:pt x="106" y="0"/>
                    <a:pt x="74" y="29"/>
                    <a:pt x="67" y="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0" name="Freeform 15"/>
            <p:cNvSpPr>
              <a:spLocks/>
            </p:cNvSpPr>
            <p:nvPr/>
          </p:nvSpPr>
          <p:spPr bwMode="ltGray">
            <a:xfrm>
              <a:off x="1662" y="1221"/>
              <a:ext cx="51" cy="34"/>
            </a:xfrm>
            <a:custGeom>
              <a:avLst/>
              <a:gdLst>
                <a:gd name="T0" fmla="*/ 26 w 59"/>
                <a:gd name="T1" fmla="*/ 0 h 50"/>
                <a:gd name="T2" fmla="*/ 0 w 59"/>
                <a:gd name="T3" fmla="*/ 10 h 50"/>
                <a:gd name="T4" fmla="*/ 30 w 59"/>
                <a:gd name="T5" fmla="*/ 40 h 50"/>
                <a:gd name="T6" fmla="*/ 48 w 59"/>
                <a:gd name="T7" fmla="*/ 50 h 50"/>
                <a:gd name="T8" fmla="*/ 58 w 59"/>
                <a:gd name="T9" fmla="*/ 28 h 50"/>
                <a:gd name="T10" fmla="*/ 44 w 59"/>
                <a:gd name="T11" fmla="*/ 8 h 50"/>
                <a:gd name="T12" fmla="*/ 26 w 59"/>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9" h="50">
                  <a:moveTo>
                    <a:pt x="26" y="0"/>
                  </a:moveTo>
                  <a:cubicBezTo>
                    <a:pt x="13" y="2"/>
                    <a:pt x="7" y="0"/>
                    <a:pt x="0" y="10"/>
                  </a:cubicBezTo>
                  <a:cubicBezTo>
                    <a:pt x="4" y="22"/>
                    <a:pt x="18" y="36"/>
                    <a:pt x="30" y="40"/>
                  </a:cubicBezTo>
                  <a:cubicBezTo>
                    <a:pt x="37" y="42"/>
                    <a:pt x="48" y="50"/>
                    <a:pt x="48" y="50"/>
                  </a:cubicBezTo>
                  <a:cubicBezTo>
                    <a:pt x="57" y="44"/>
                    <a:pt x="55" y="37"/>
                    <a:pt x="58" y="28"/>
                  </a:cubicBezTo>
                  <a:cubicBezTo>
                    <a:pt x="55" y="11"/>
                    <a:pt x="59" y="18"/>
                    <a:pt x="44" y="8"/>
                  </a:cubicBezTo>
                  <a:cubicBezTo>
                    <a:pt x="42" y="6"/>
                    <a:pt x="26" y="5"/>
                    <a:pt x="26"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1" name="Freeform 16"/>
            <p:cNvSpPr>
              <a:spLocks/>
            </p:cNvSpPr>
            <p:nvPr/>
          </p:nvSpPr>
          <p:spPr bwMode="ltGray">
            <a:xfrm>
              <a:off x="1565" y="1286"/>
              <a:ext cx="75" cy="39"/>
            </a:xfrm>
            <a:custGeom>
              <a:avLst/>
              <a:gdLst>
                <a:gd name="T0" fmla="*/ 44 w 86"/>
                <a:gd name="T1" fmla="*/ 7 h 57"/>
                <a:gd name="T2" fmla="*/ 24 w 86"/>
                <a:gd name="T3" fmla="*/ 25 h 57"/>
                <a:gd name="T4" fmla="*/ 4 w 86"/>
                <a:gd name="T5" fmla="*/ 27 h 57"/>
                <a:gd name="T6" fmla="*/ 16 w 86"/>
                <a:gd name="T7" fmla="*/ 57 h 57"/>
                <a:gd name="T8" fmla="*/ 74 w 86"/>
                <a:gd name="T9" fmla="*/ 35 h 57"/>
                <a:gd name="T10" fmla="*/ 86 w 86"/>
                <a:gd name="T11" fmla="*/ 17 h 57"/>
                <a:gd name="T12" fmla="*/ 56 w 86"/>
                <a:gd name="T13" fmla="*/ 7 h 57"/>
                <a:gd name="T14" fmla="*/ 44 w 86"/>
                <a:gd name="T15" fmla="*/ 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 h="57">
                  <a:moveTo>
                    <a:pt x="44" y="7"/>
                  </a:moveTo>
                  <a:cubicBezTo>
                    <a:pt x="39" y="14"/>
                    <a:pt x="31" y="20"/>
                    <a:pt x="24" y="25"/>
                  </a:cubicBezTo>
                  <a:cubicBezTo>
                    <a:pt x="16" y="19"/>
                    <a:pt x="12" y="22"/>
                    <a:pt x="4" y="27"/>
                  </a:cubicBezTo>
                  <a:cubicBezTo>
                    <a:pt x="0" y="38"/>
                    <a:pt x="4" y="53"/>
                    <a:pt x="16" y="57"/>
                  </a:cubicBezTo>
                  <a:cubicBezTo>
                    <a:pt x="33" y="51"/>
                    <a:pt x="60" y="45"/>
                    <a:pt x="74" y="35"/>
                  </a:cubicBezTo>
                  <a:cubicBezTo>
                    <a:pt x="78" y="29"/>
                    <a:pt x="86" y="17"/>
                    <a:pt x="86" y="17"/>
                  </a:cubicBezTo>
                  <a:cubicBezTo>
                    <a:pt x="80" y="0"/>
                    <a:pt x="74" y="5"/>
                    <a:pt x="56" y="7"/>
                  </a:cubicBezTo>
                  <a:cubicBezTo>
                    <a:pt x="43" y="11"/>
                    <a:pt x="44" y="15"/>
                    <a:pt x="44" y="7"/>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2" name="Freeform 17"/>
            <p:cNvSpPr>
              <a:spLocks/>
            </p:cNvSpPr>
            <p:nvPr/>
          </p:nvSpPr>
          <p:spPr bwMode="ltGray">
            <a:xfrm>
              <a:off x="1644" y="1294"/>
              <a:ext cx="62" cy="23"/>
            </a:xfrm>
            <a:custGeom>
              <a:avLst/>
              <a:gdLst>
                <a:gd name="T0" fmla="*/ 40 w 73"/>
                <a:gd name="T1" fmla="*/ 0 h 34"/>
                <a:gd name="T2" fmla="*/ 10 w 73"/>
                <a:gd name="T3" fmla="*/ 16 h 34"/>
                <a:gd name="T4" fmla="*/ 24 w 73"/>
                <a:gd name="T5" fmla="*/ 34 h 34"/>
                <a:gd name="T6" fmla="*/ 52 w 73"/>
                <a:gd name="T7" fmla="*/ 28 h 34"/>
                <a:gd name="T8" fmla="*/ 64 w 73"/>
                <a:gd name="T9" fmla="*/ 20 h 34"/>
                <a:gd name="T10" fmla="*/ 40 w 73"/>
                <a:gd name="T11" fmla="*/ 0 h 34"/>
              </a:gdLst>
              <a:ahLst/>
              <a:cxnLst>
                <a:cxn ang="0">
                  <a:pos x="T0" y="T1"/>
                </a:cxn>
                <a:cxn ang="0">
                  <a:pos x="T2" y="T3"/>
                </a:cxn>
                <a:cxn ang="0">
                  <a:pos x="T4" y="T5"/>
                </a:cxn>
                <a:cxn ang="0">
                  <a:pos x="T6" y="T7"/>
                </a:cxn>
                <a:cxn ang="0">
                  <a:pos x="T8" y="T9"/>
                </a:cxn>
                <a:cxn ang="0">
                  <a:pos x="T10" y="T11"/>
                </a:cxn>
              </a:cxnLst>
              <a:rect l="0" t="0" r="r" b="b"/>
              <a:pathLst>
                <a:path w="73" h="34">
                  <a:moveTo>
                    <a:pt x="40" y="0"/>
                  </a:moveTo>
                  <a:cubicBezTo>
                    <a:pt x="30" y="6"/>
                    <a:pt x="20" y="10"/>
                    <a:pt x="10" y="16"/>
                  </a:cubicBezTo>
                  <a:cubicBezTo>
                    <a:pt x="0" y="31"/>
                    <a:pt x="13" y="30"/>
                    <a:pt x="24" y="34"/>
                  </a:cubicBezTo>
                  <a:cubicBezTo>
                    <a:pt x="44" y="31"/>
                    <a:pt x="35" y="34"/>
                    <a:pt x="52" y="28"/>
                  </a:cubicBezTo>
                  <a:cubicBezTo>
                    <a:pt x="57" y="26"/>
                    <a:pt x="64" y="20"/>
                    <a:pt x="64" y="20"/>
                  </a:cubicBezTo>
                  <a:cubicBezTo>
                    <a:pt x="73" y="7"/>
                    <a:pt x="48" y="8"/>
                    <a:pt x="40"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3" name="Freeform 18"/>
            <p:cNvSpPr>
              <a:spLocks/>
            </p:cNvSpPr>
            <p:nvPr/>
          </p:nvSpPr>
          <p:spPr bwMode="ltGray">
            <a:xfrm>
              <a:off x="1610" y="1260"/>
              <a:ext cx="74" cy="32"/>
            </a:xfrm>
            <a:custGeom>
              <a:avLst/>
              <a:gdLst>
                <a:gd name="T0" fmla="*/ 58 w 85"/>
                <a:gd name="T1" fmla="*/ 10 h 45"/>
                <a:gd name="T2" fmla="*/ 28 w 85"/>
                <a:gd name="T3" fmla="*/ 4 h 45"/>
                <a:gd name="T4" fmla="*/ 0 w 85"/>
                <a:gd name="T5" fmla="*/ 18 h 45"/>
                <a:gd name="T6" fmla="*/ 40 w 85"/>
                <a:gd name="T7" fmla="*/ 32 h 45"/>
                <a:gd name="T8" fmla="*/ 64 w 85"/>
                <a:gd name="T9" fmla="*/ 40 h 45"/>
                <a:gd name="T10" fmla="*/ 84 w 85"/>
                <a:gd name="T11" fmla="*/ 18 h 45"/>
                <a:gd name="T12" fmla="*/ 82 w 85"/>
                <a:gd name="T13" fmla="*/ 6 h 45"/>
                <a:gd name="T14" fmla="*/ 64 w 85"/>
                <a:gd name="T15" fmla="*/ 0 h 45"/>
                <a:gd name="T16" fmla="*/ 58 w 85"/>
                <a:gd name="T1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 h="45">
                  <a:moveTo>
                    <a:pt x="58" y="10"/>
                  </a:moveTo>
                  <a:cubicBezTo>
                    <a:pt x="39" y="16"/>
                    <a:pt x="45" y="10"/>
                    <a:pt x="28" y="4"/>
                  </a:cubicBezTo>
                  <a:cubicBezTo>
                    <a:pt x="7" y="6"/>
                    <a:pt x="5" y="2"/>
                    <a:pt x="0" y="18"/>
                  </a:cubicBezTo>
                  <a:cubicBezTo>
                    <a:pt x="5" y="34"/>
                    <a:pt x="26" y="31"/>
                    <a:pt x="40" y="32"/>
                  </a:cubicBezTo>
                  <a:cubicBezTo>
                    <a:pt x="50" y="42"/>
                    <a:pt x="49" y="45"/>
                    <a:pt x="64" y="40"/>
                  </a:cubicBezTo>
                  <a:cubicBezTo>
                    <a:pt x="69" y="32"/>
                    <a:pt x="77" y="25"/>
                    <a:pt x="84" y="18"/>
                  </a:cubicBezTo>
                  <a:cubicBezTo>
                    <a:pt x="83" y="14"/>
                    <a:pt x="85" y="9"/>
                    <a:pt x="82" y="6"/>
                  </a:cubicBezTo>
                  <a:cubicBezTo>
                    <a:pt x="78" y="1"/>
                    <a:pt x="64" y="0"/>
                    <a:pt x="64" y="0"/>
                  </a:cubicBezTo>
                  <a:cubicBezTo>
                    <a:pt x="56" y="3"/>
                    <a:pt x="47" y="21"/>
                    <a:pt x="58" y="1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4" name="Freeform 19"/>
            <p:cNvSpPr>
              <a:spLocks/>
            </p:cNvSpPr>
            <p:nvPr/>
          </p:nvSpPr>
          <p:spPr bwMode="ltGray">
            <a:xfrm>
              <a:off x="1579" y="1230"/>
              <a:ext cx="51" cy="22"/>
            </a:xfrm>
            <a:custGeom>
              <a:avLst/>
              <a:gdLst>
                <a:gd name="T0" fmla="*/ 16 w 58"/>
                <a:gd name="T1" fmla="*/ 4 h 31"/>
                <a:gd name="T2" fmla="*/ 0 w 58"/>
                <a:gd name="T3" fmla="*/ 18 h 31"/>
                <a:gd name="T4" fmla="*/ 20 w 58"/>
                <a:gd name="T5" fmla="*/ 28 h 31"/>
                <a:gd name="T6" fmla="*/ 28 w 58"/>
                <a:gd name="T7" fmla="*/ 20 h 31"/>
                <a:gd name="T8" fmla="*/ 52 w 58"/>
                <a:gd name="T9" fmla="*/ 12 h 31"/>
                <a:gd name="T10" fmla="*/ 44 w 58"/>
                <a:gd name="T11" fmla="*/ 0 h 31"/>
                <a:gd name="T12" fmla="*/ 16 w 58"/>
                <a:gd name="T13" fmla="*/ 4 h 31"/>
              </a:gdLst>
              <a:ahLst/>
              <a:cxnLst>
                <a:cxn ang="0">
                  <a:pos x="T0" y="T1"/>
                </a:cxn>
                <a:cxn ang="0">
                  <a:pos x="T2" y="T3"/>
                </a:cxn>
                <a:cxn ang="0">
                  <a:pos x="T4" y="T5"/>
                </a:cxn>
                <a:cxn ang="0">
                  <a:pos x="T6" y="T7"/>
                </a:cxn>
                <a:cxn ang="0">
                  <a:pos x="T8" y="T9"/>
                </a:cxn>
                <a:cxn ang="0">
                  <a:pos x="T10" y="T11"/>
                </a:cxn>
                <a:cxn ang="0">
                  <a:pos x="T12" y="T13"/>
                </a:cxn>
              </a:cxnLst>
              <a:rect l="0" t="0" r="r" b="b"/>
              <a:pathLst>
                <a:path w="58" h="31">
                  <a:moveTo>
                    <a:pt x="16" y="4"/>
                  </a:moveTo>
                  <a:cubicBezTo>
                    <a:pt x="2" y="13"/>
                    <a:pt x="7" y="8"/>
                    <a:pt x="0" y="18"/>
                  </a:cubicBezTo>
                  <a:cubicBezTo>
                    <a:pt x="5" y="26"/>
                    <a:pt x="11" y="25"/>
                    <a:pt x="20" y="28"/>
                  </a:cubicBezTo>
                  <a:cubicBezTo>
                    <a:pt x="36" y="23"/>
                    <a:pt x="17" y="31"/>
                    <a:pt x="28" y="20"/>
                  </a:cubicBezTo>
                  <a:cubicBezTo>
                    <a:pt x="33" y="15"/>
                    <a:pt x="46" y="13"/>
                    <a:pt x="52" y="12"/>
                  </a:cubicBezTo>
                  <a:cubicBezTo>
                    <a:pt x="58" y="3"/>
                    <a:pt x="53" y="3"/>
                    <a:pt x="44" y="0"/>
                  </a:cubicBezTo>
                  <a:cubicBezTo>
                    <a:pt x="38" y="1"/>
                    <a:pt x="20" y="8"/>
                    <a:pt x="16" y="4"/>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5" name="Freeform 20"/>
            <p:cNvSpPr>
              <a:spLocks/>
            </p:cNvSpPr>
            <p:nvPr/>
          </p:nvSpPr>
          <p:spPr bwMode="ltGray">
            <a:xfrm>
              <a:off x="1710" y="1233"/>
              <a:ext cx="131" cy="72"/>
            </a:xfrm>
            <a:custGeom>
              <a:avLst/>
              <a:gdLst>
                <a:gd name="T0" fmla="*/ 38 w 152"/>
                <a:gd name="T1" fmla="*/ 0 h 102"/>
                <a:gd name="T2" fmla="*/ 14 w 152"/>
                <a:gd name="T3" fmla="*/ 6 h 102"/>
                <a:gd name="T4" fmla="*/ 4 w 152"/>
                <a:gd name="T5" fmla="*/ 38 h 102"/>
                <a:gd name="T6" fmla="*/ 12 w 152"/>
                <a:gd name="T7" fmla="*/ 56 h 102"/>
                <a:gd name="T8" fmla="*/ 0 w 152"/>
                <a:gd name="T9" fmla="*/ 72 h 102"/>
                <a:gd name="T10" fmla="*/ 56 w 152"/>
                <a:gd name="T11" fmla="*/ 86 h 102"/>
                <a:gd name="T12" fmla="*/ 82 w 152"/>
                <a:gd name="T13" fmla="*/ 92 h 102"/>
                <a:gd name="T14" fmla="*/ 152 w 152"/>
                <a:gd name="T15" fmla="*/ 86 h 102"/>
                <a:gd name="T16" fmla="*/ 76 w 152"/>
                <a:gd name="T17" fmla="*/ 70 h 102"/>
                <a:gd name="T18" fmla="*/ 54 w 152"/>
                <a:gd name="T19" fmla="*/ 62 h 102"/>
                <a:gd name="T20" fmla="*/ 44 w 152"/>
                <a:gd name="T21" fmla="*/ 52 h 102"/>
                <a:gd name="T22" fmla="*/ 50 w 152"/>
                <a:gd name="T23" fmla="*/ 34 h 102"/>
                <a:gd name="T24" fmla="*/ 38 w 152"/>
                <a:gd name="T25"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2" h="102">
                  <a:moveTo>
                    <a:pt x="38" y="0"/>
                  </a:moveTo>
                  <a:cubicBezTo>
                    <a:pt x="22" y="5"/>
                    <a:pt x="30" y="3"/>
                    <a:pt x="14" y="6"/>
                  </a:cubicBezTo>
                  <a:cubicBezTo>
                    <a:pt x="18" y="22"/>
                    <a:pt x="22" y="32"/>
                    <a:pt x="4" y="38"/>
                  </a:cubicBezTo>
                  <a:cubicBezTo>
                    <a:pt x="1" y="47"/>
                    <a:pt x="7" y="49"/>
                    <a:pt x="12" y="56"/>
                  </a:cubicBezTo>
                  <a:cubicBezTo>
                    <a:pt x="10" y="65"/>
                    <a:pt x="9" y="69"/>
                    <a:pt x="0" y="72"/>
                  </a:cubicBezTo>
                  <a:cubicBezTo>
                    <a:pt x="5" y="88"/>
                    <a:pt x="45" y="85"/>
                    <a:pt x="56" y="86"/>
                  </a:cubicBezTo>
                  <a:cubicBezTo>
                    <a:pt x="72" y="97"/>
                    <a:pt x="63" y="95"/>
                    <a:pt x="82" y="92"/>
                  </a:cubicBezTo>
                  <a:cubicBezTo>
                    <a:pt x="86" y="92"/>
                    <a:pt x="147" y="102"/>
                    <a:pt x="152" y="86"/>
                  </a:cubicBezTo>
                  <a:cubicBezTo>
                    <a:pt x="123" y="66"/>
                    <a:pt x="128" y="72"/>
                    <a:pt x="76" y="70"/>
                  </a:cubicBezTo>
                  <a:cubicBezTo>
                    <a:pt x="62" y="56"/>
                    <a:pt x="81" y="73"/>
                    <a:pt x="54" y="62"/>
                  </a:cubicBezTo>
                  <a:cubicBezTo>
                    <a:pt x="50" y="60"/>
                    <a:pt x="48" y="55"/>
                    <a:pt x="44" y="52"/>
                  </a:cubicBezTo>
                  <a:cubicBezTo>
                    <a:pt x="41" y="43"/>
                    <a:pt x="42" y="39"/>
                    <a:pt x="50" y="34"/>
                  </a:cubicBezTo>
                  <a:cubicBezTo>
                    <a:pt x="52" y="27"/>
                    <a:pt x="42" y="9"/>
                    <a:pt x="38"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6" name="Freeform 21"/>
            <p:cNvSpPr>
              <a:spLocks/>
            </p:cNvSpPr>
            <p:nvPr/>
          </p:nvSpPr>
          <p:spPr bwMode="ltGray">
            <a:xfrm>
              <a:off x="460" y="1462"/>
              <a:ext cx="29" cy="14"/>
            </a:xfrm>
            <a:custGeom>
              <a:avLst/>
              <a:gdLst>
                <a:gd name="T0" fmla="*/ 34 w 34"/>
                <a:gd name="T1" fmla="*/ 0 h 20"/>
                <a:gd name="T2" fmla="*/ 24 w 34"/>
                <a:gd name="T3" fmla="*/ 20 h 20"/>
                <a:gd name="T4" fmla="*/ 4 w 34"/>
                <a:gd name="T5" fmla="*/ 18 h 20"/>
                <a:gd name="T6" fmla="*/ 4 w 34"/>
                <a:gd name="T7" fmla="*/ 6 h 20"/>
                <a:gd name="T8" fmla="*/ 34 w 34"/>
                <a:gd name="T9" fmla="*/ 0 h 20"/>
              </a:gdLst>
              <a:ahLst/>
              <a:cxnLst>
                <a:cxn ang="0">
                  <a:pos x="T0" y="T1"/>
                </a:cxn>
                <a:cxn ang="0">
                  <a:pos x="T2" y="T3"/>
                </a:cxn>
                <a:cxn ang="0">
                  <a:pos x="T4" y="T5"/>
                </a:cxn>
                <a:cxn ang="0">
                  <a:pos x="T6" y="T7"/>
                </a:cxn>
                <a:cxn ang="0">
                  <a:pos x="T8" y="T9"/>
                </a:cxn>
              </a:cxnLst>
              <a:rect l="0" t="0" r="r" b="b"/>
              <a:pathLst>
                <a:path w="34" h="20">
                  <a:moveTo>
                    <a:pt x="34" y="0"/>
                  </a:moveTo>
                  <a:cubicBezTo>
                    <a:pt x="32" y="10"/>
                    <a:pt x="34" y="17"/>
                    <a:pt x="24" y="20"/>
                  </a:cubicBezTo>
                  <a:cubicBezTo>
                    <a:pt x="17" y="19"/>
                    <a:pt x="10" y="20"/>
                    <a:pt x="4" y="18"/>
                  </a:cubicBezTo>
                  <a:cubicBezTo>
                    <a:pt x="0" y="17"/>
                    <a:pt x="2" y="7"/>
                    <a:pt x="4" y="6"/>
                  </a:cubicBezTo>
                  <a:cubicBezTo>
                    <a:pt x="12" y="0"/>
                    <a:pt x="24" y="0"/>
                    <a:pt x="34"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7" name="Freeform 22"/>
            <p:cNvSpPr>
              <a:spLocks/>
            </p:cNvSpPr>
            <p:nvPr/>
          </p:nvSpPr>
          <p:spPr bwMode="ltGray">
            <a:xfrm>
              <a:off x="1331" y="1940"/>
              <a:ext cx="18"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8" name="Freeform 23"/>
            <p:cNvSpPr>
              <a:spLocks/>
            </p:cNvSpPr>
            <p:nvPr/>
          </p:nvSpPr>
          <p:spPr bwMode="ltGray">
            <a:xfrm>
              <a:off x="1334" y="1963"/>
              <a:ext cx="19" cy="11"/>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59" name="Freeform 24"/>
            <p:cNvSpPr>
              <a:spLocks/>
            </p:cNvSpPr>
            <p:nvPr/>
          </p:nvSpPr>
          <p:spPr bwMode="ltGray">
            <a:xfrm>
              <a:off x="1569" y="2086"/>
              <a:ext cx="17" cy="12"/>
            </a:xfrm>
            <a:custGeom>
              <a:avLst/>
              <a:gdLst>
                <a:gd name="T0" fmla="*/ 3 w 21"/>
                <a:gd name="T1" fmla="*/ 0 h 16"/>
                <a:gd name="T2" fmla="*/ 13 w 21"/>
                <a:gd name="T3" fmla="*/ 16 h 16"/>
                <a:gd name="T4" fmla="*/ 3 w 21"/>
                <a:gd name="T5" fmla="*/ 0 h 16"/>
              </a:gdLst>
              <a:ahLst/>
              <a:cxnLst>
                <a:cxn ang="0">
                  <a:pos x="T0" y="T1"/>
                </a:cxn>
                <a:cxn ang="0">
                  <a:pos x="T2" y="T3"/>
                </a:cxn>
                <a:cxn ang="0">
                  <a:pos x="T4" y="T5"/>
                </a:cxn>
              </a:cxnLst>
              <a:rect l="0" t="0" r="r" b="b"/>
              <a:pathLst>
                <a:path w="21" h="16">
                  <a:moveTo>
                    <a:pt x="3" y="0"/>
                  </a:moveTo>
                  <a:cubicBezTo>
                    <a:pt x="0" y="9"/>
                    <a:pt x="6" y="11"/>
                    <a:pt x="13" y="16"/>
                  </a:cubicBezTo>
                  <a:cubicBezTo>
                    <a:pt x="21" y="4"/>
                    <a:pt x="16" y="2"/>
                    <a:pt x="3" y="0"/>
                  </a:cubicBezTo>
                  <a:close/>
                </a:path>
              </a:pathLst>
            </a:custGeom>
            <a:solidFill>
              <a:srgbClr val="666699">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0" name="Freeform 25"/>
            <p:cNvSpPr>
              <a:spLocks/>
            </p:cNvSpPr>
            <p:nvPr/>
          </p:nvSpPr>
          <p:spPr bwMode="ltGray">
            <a:xfrm>
              <a:off x="1711" y="1634"/>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1" name="Freeform 26"/>
            <p:cNvSpPr>
              <a:spLocks/>
            </p:cNvSpPr>
            <p:nvPr/>
          </p:nvSpPr>
          <p:spPr bwMode="ltGray">
            <a:xfrm>
              <a:off x="1596" y="1442"/>
              <a:ext cx="44"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2" name="Freeform 27"/>
            <p:cNvSpPr>
              <a:spLocks/>
            </p:cNvSpPr>
            <p:nvPr/>
          </p:nvSpPr>
          <p:spPr bwMode="ltGray">
            <a:xfrm>
              <a:off x="1671" y="1275"/>
              <a:ext cx="45"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3" name="Freeform 28"/>
            <p:cNvSpPr>
              <a:spLocks/>
            </p:cNvSpPr>
            <p:nvPr/>
          </p:nvSpPr>
          <p:spPr bwMode="ltGray">
            <a:xfrm>
              <a:off x="1744" y="1376"/>
              <a:ext cx="43" cy="17"/>
            </a:xfrm>
            <a:custGeom>
              <a:avLst/>
              <a:gdLst>
                <a:gd name="T0" fmla="*/ 13 w 51"/>
                <a:gd name="T1" fmla="*/ 0 h 24"/>
                <a:gd name="T2" fmla="*/ 7 w 51"/>
                <a:gd name="T3" fmla="*/ 18 h 24"/>
                <a:gd name="T4" fmla="*/ 27 w 51"/>
                <a:gd name="T5" fmla="*/ 24 h 24"/>
                <a:gd name="T6" fmla="*/ 33 w 51"/>
                <a:gd name="T7" fmla="*/ 4 h 24"/>
                <a:gd name="T8" fmla="*/ 13 w 51"/>
                <a:gd name="T9" fmla="*/ 0 h 24"/>
              </a:gdLst>
              <a:ahLst/>
              <a:cxnLst>
                <a:cxn ang="0">
                  <a:pos x="T0" y="T1"/>
                </a:cxn>
                <a:cxn ang="0">
                  <a:pos x="T2" y="T3"/>
                </a:cxn>
                <a:cxn ang="0">
                  <a:pos x="T4" y="T5"/>
                </a:cxn>
                <a:cxn ang="0">
                  <a:pos x="T6" y="T7"/>
                </a:cxn>
                <a:cxn ang="0">
                  <a:pos x="T8" y="T9"/>
                </a:cxn>
              </a:cxnLst>
              <a:rect l="0" t="0" r="r" b="b"/>
              <a:pathLst>
                <a:path w="51" h="24">
                  <a:moveTo>
                    <a:pt x="13" y="0"/>
                  </a:moveTo>
                  <a:cubicBezTo>
                    <a:pt x="12" y="2"/>
                    <a:pt x="0" y="12"/>
                    <a:pt x="7" y="18"/>
                  </a:cubicBezTo>
                  <a:cubicBezTo>
                    <a:pt x="12" y="22"/>
                    <a:pt x="27" y="24"/>
                    <a:pt x="27" y="24"/>
                  </a:cubicBezTo>
                  <a:cubicBezTo>
                    <a:pt x="44" y="22"/>
                    <a:pt x="51" y="16"/>
                    <a:pt x="33" y="4"/>
                  </a:cubicBezTo>
                  <a:cubicBezTo>
                    <a:pt x="29" y="1"/>
                    <a:pt x="14" y="0"/>
                    <a:pt x="13"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4" name="Freeform 29"/>
            <p:cNvSpPr>
              <a:spLocks/>
            </p:cNvSpPr>
            <p:nvPr/>
          </p:nvSpPr>
          <p:spPr bwMode="ltGray">
            <a:xfrm>
              <a:off x="1762" y="1187"/>
              <a:ext cx="801" cy="323"/>
            </a:xfrm>
            <a:custGeom>
              <a:avLst/>
              <a:gdLst>
                <a:gd name="T0" fmla="*/ 28 w 929"/>
                <a:gd name="T1" fmla="*/ 56 h 462"/>
                <a:gd name="T2" fmla="*/ 6 w 929"/>
                <a:gd name="T3" fmla="*/ 92 h 462"/>
                <a:gd name="T4" fmla="*/ 36 w 929"/>
                <a:gd name="T5" fmla="*/ 100 h 462"/>
                <a:gd name="T6" fmla="*/ 16 w 929"/>
                <a:gd name="T7" fmla="*/ 116 h 462"/>
                <a:gd name="T8" fmla="*/ 104 w 929"/>
                <a:gd name="T9" fmla="*/ 136 h 462"/>
                <a:gd name="T10" fmla="*/ 142 w 929"/>
                <a:gd name="T11" fmla="*/ 130 h 462"/>
                <a:gd name="T12" fmla="*/ 250 w 929"/>
                <a:gd name="T13" fmla="*/ 78 h 462"/>
                <a:gd name="T14" fmla="*/ 300 w 929"/>
                <a:gd name="T15" fmla="*/ 66 h 462"/>
                <a:gd name="T16" fmla="*/ 324 w 929"/>
                <a:gd name="T17" fmla="*/ 80 h 462"/>
                <a:gd name="T18" fmla="*/ 272 w 929"/>
                <a:gd name="T19" fmla="*/ 88 h 462"/>
                <a:gd name="T20" fmla="*/ 242 w 929"/>
                <a:gd name="T21" fmla="*/ 112 h 462"/>
                <a:gd name="T22" fmla="*/ 254 w 929"/>
                <a:gd name="T23" fmla="*/ 120 h 462"/>
                <a:gd name="T24" fmla="*/ 260 w 929"/>
                <a:gd name="T25" fmla="*/ 158 h 462"/>
                <a:gd name="T26" fmla="*/ 350 w 929"/>
                <a:gd name="T27" fmla="*/ 192 h 462"/>
                <a:gd name="T28" fmla="*/ 336 w 929"/>
                <a:gd name="T29" fmla="*/ 210 h 462"/>
                <a:gd name="T30" fmla="*/ 368 w 929"/>
                <a:gd name="T31" fmla="*/ 246 h 462"/>
                <a:gd name="T32" fmla="*/ 348 w 929"/>
                <a:gd name="T33" fmla="*/ 266 h 462"/>
                <a:gd name="T34" fmla="*/ 324 w 929"/>
                <a:gd name="T35" fmla="*/ 294 h 462"/>
                <a:gd name="T36" fmla="*/ 294 w 929"/>
                <a:gd name="T37" fmla="*/ 324 h 462"/>
                <a:gd name="T38" fmla="*/ 292 w 929"/>
                <a:gd name="T39" fmla="*/ 420 h 462"/>
                <a:gd name="T40" fmla="*/ 332 w 929"/>
                <a:gd name="T41" fmla="*/ 446 h 462"/>
                <a:gd name="T42" fmla="*/ 388 w 929"/>
                <a:gd name="T43" fmla="*/ 448 h 462"/>
                <a:gd name="T44" fmla="*/ 412 w 929"/>
                <a:gd name="T45" fmla="*/ 422 h 462"/>
                <a:gd name="T46" fmla="*/ 506 w 929"/>
                <a:gd name="T47" fmla="*/ 356 h 462"/>
                <a:gd name="T48" fmla="*/ 572 w 929"/>
                <a:gd name="T49" fmla="*/ 334 h 462"/>
                <a:gd name="T50" fmla="*/ 646 w 929"/>
                <a:gd name="T51" fmla="*/ 308 h 462"/>
                <a:gd name="T52" fmla="*/ 720 w 929"/>
                <a:gd name="T53" fmla="*/ 290 h 462"/>
                <a:gd name="T54" fmla="*/ 762 w 929"/>
                <a:gd name="T55" fmla="*/ 260 h 462"/>
                <a:gd name="T56" fmla="*/ 800 w 929"/>
                <a:gd name="T57" fmla="*/ 200 h 462"/>
                <a:gd name="T58" fmla="*/ 802 w 929"/>
                <a:gd name="T59" fmla="*/ 154 h 462"/>
                <a:gd name="T60" fmla="*/ 802 w 929"/>
                <a:gd name="T61" fmla="*/ 124 h 462"/>
                <a:gd name="T62" fmla="*/ 832 w 929"/>
                <a:gd name="T63" fmla="*/ 90 h 462"/>
                <a:gd name="T64" fmla="*/ 876 w 929"/>
                <a:gd name="T65" fmla="*/ 94 h 462"/>
                <a:gd name="T66" fmla="*/ 922 w 929"/>
                <a:gd name="T67" fmla="*/ 52 h 462"/>
                <a:gd name="T68" fmla="*/ 888 w 929"/>
                <a:gd name="T69" fmla="*/ 56 h 462"/>
                <a:gd name="T70" fmla="*/ 848 w 929"/>
                <a:gd name="T71" fmla="*/ 46 h 462"/>
                <a:gd name="T72" fmla="*/ 794 w 929"/>
                <a:gd name="T73" fmla="*/ 22 h 462"/>
                <a:gd name="T74" fmla="*/ 642 w 929"/>
                <a:gd name="T75" fmla="*/ 26 h 462"/>
                <a:gd name="T76" fmla="*/ 584 w 929"/>
                <a:gd name="T77" fmla="*/ 38 h 462"/>
                <a:gd name="T78" fmla="*/ 556 w 929"/>
                <a:gd name="T79" fmla="*/ 38 h 462"/>
                <a:gd name="T80" fmla="*/ 516 w 929"/>
                <a:gd name="T81" fmla="*/ 54 h 462"/>
                <a:gd name="T82" fmla="*/ 478 w 929"/>
                <a:gd name="T83" fmla="*/ 30 h 462"/>
                <a:gd name="T84" fmla="*/ 432 w 929"/>
                <a:gd name="T85" fmla="*/ 40 h 462"/>
                <a:gd name="T86" fmla="*/ 366 w 929"/>
                <a:gd name="T87" fmla="*/ 52 h 462"/>
                <a:gd name="T88" fmla="*/ 410 w 929"/>
                <a:gd name="T89" fmla="*/ 38 h 462"/>
                <a:gd name="T90" fmla="*/ 352 w 929"/>
                <a:gd name="T91" fmla="*/ 8 h 462"/>
                <a:gd name="T92" fmla="*/ 334 w 929"/>
                <a:gd name="T93" fmla="*/ 2 h 462"/>
                <a:gd name="T94" fmla="*/ 314 w 929"/>
                <a:gd name="T95" fmla="*/ 8 h 462"/>
                <a:gd name="T96" fmla="*/ 240 w 929"/>
                <a:gd name="T97" fmla="*/ 16 h 462"/>
                <a:gd name="T98" fmla="*/ 160 w 929"/>
                <a:gd name="T99" fmla="*/ 28 h 462"/>
                <a:gd name="T100" fmla="*/ 108 w 929"/>
                <a:gd name="T101" fmla="*/ 26 h 462"/>
                <a:gd name="T102" fmla="*/ 114 w 929"/>
                <a:gd name="T103" fmla="*/ 68 h 462"/>
                <a:gd name="T104" fmla="*/ 104 w 929"/>
                <a:gd name="T105" fmla="*/ 52 h 462"/>
                <a:gd name="T106" fmla="*/ 60 w 929"/>
                <a:gd name="T107" fmla="*/ 42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9" h="462">
                  <a:moveTo>
                    <a:pt x="60" y="42"/>
                  </a:moveTo>
                  <a:cubicBezTo>
                    <a:pt x="40" y="45"/>
                    <a:pt x="42" y="46"/>
                    <a:pt x="28" y="56"/>
                  </a:cubicBezTo>
                  <a:cubicBezTo>
                    <a:pt x="26" y="74"/>
                    <a:pt x="27" y="75"/>
                    <a:pt x="10" y="78"/>
                  </a:cubicBezTo>
                  <a:cubicBezTo>
                    <a:pt x="4" y="82"/>
                    <a:pt x="0" y="82"/>
                    <a:pt x="6" y="92"/>
                  </a:cubicBezTo>
                  <a:cubicBezTo>
                    <a:pt x="10" y="98"/>
                    <a:pt x="21" y="96"/>
                    <a:pt x="28" y="98"/>
                  </a:cubicBezTo>
                  <a:cubicBezTo>
                    <a:pt x="31" y="99"/>
                    <a:pt x="36" y="100"/>
                    <a:pt x="36" y="100"/>
                  </a:cubicBezTo>
                  <a:cubicBezTo>
                    <a:pt x="47" y="99"/>
                    <a:pt x="69" y="97"/>
                    <a:pt x="50" y="110"/>
                  </a:cubicBezTo>
                  <a:cubicBezTo>
                    <a:pt x="37" y="108"/>
                    <a:pt x="24" y="104"/>
                    <a:pt x="16" y="116"/>
                  </a:cubicBezTo>
                  <a:cubicBezTo>
                    <a:pt x="24" y="141"/>
                    <a:pt x="68" y="125"/>
                    <a:pt x="94" y="126"/>
                  </a:cubicBezTo>
                  <a:cubicBezTo>
                    <a:pt x="98" y="129"/>
                    <a:pt x="100" y="134"/>
                    <a:pt x="104" y="136"/>
                  </a:cubicBezTo>
                  <a:cubicBezTo>
                    <a:pt x="108" y="138"/>
                    <a:pt x="116" y="140"/>
                    <a:pt x="116" y="140"/>
                  </a:cubicBezTo>
                  <a:cubicBezTo>
                    <a:pt x="129" y="138"/>
                    <a:pt x="133" y="139"/>
                    <a:pt x="142" y="130"/>
                  </a:cubicBezTo>
                  <a:cubicBezTo>
                    <a:pt x="151" y="104"/>
                    <a:pt x="179" y="110"/>
                    <a:pt x="202" y="102"/>
                  </a:cubicBezTo>
                  <a:cubicBezTo>
                    <a:pt x="219" y="96"/>
                    <a:pt x="233" y="84"/>
                    <a:pt x="250" y="78"/>
                  </a:cubicBezTo>
                  <a:cubicBezTo>
                    <a:pt x="260" y="75"/>
                    <a:pt x="269" y="74"/>
                    <a:pt x="280" y="72"/>
                  </a:cubicBezTo>
                  <a:cubicBezTo>
                    <a:pt x="287" y="71"/>
                    <a:pt x="300" y="66"/>
                    <a:pt x="300" y="66"/>
                  </a:cubicBezTo>
                  <a:cubicBezTo>
                    <a:pt x="311" y="49"/>
                    <a:pt x="336" y="54"/>
                    <a:pt x="354" y="60"/>
                  </a:cubicBezTo>
                  <a:cubicBezTo>
                    <a:pt x="367" y="79"/>
                    <a:pt x="335" y="79"/>
                    <a:pt x="324" y="80"/>
                  </a:cubicBezTo>
                  <a:cubicBezTo>
                    <a:pt x="312" y="83"/>
                    <a:pt x="306" y="93"/>
                    <a:pt x="292" y="96"/>
                  </a:cubicBezTo>
                  <a:cubicBezTo>
                    <a:pt x="284" y="94"/>
                    <a:pt x="279" y="90"/>
                    <a:pt x="272" y="88"/>
                  </a:cubicBezTo>
                  <a:cubicBezTo>
                    <a:pt x="253" y="91"/>
                    <a:pt x="232" y="96"/>
                    <a:pt x="214" y="102"/>
                  </a:cubicBezTo>
                  <a:cubicBezTo>
                    <a:pt x="223" y="108"/>
                    <a:pt x="231" y="109"/>
                    <a:pt x="242" y="112"/>
                  </a:cubicBezTo>
                  <a:cubicBezTo>
                    <a:pt x="245" y="113"/>
                    <a:pt x="250" y="114"/>
                    <a:pt x="250" y="114"/>
                  </a:cubicBezTo>
                  <a:cubicBezTo>
                    <a:pt x="251" y="116"/>
                    <a:pt x="255" y="118"/>
                    <a:pt x="254" y="120"/>
                  </a:cubicBezTo>
                  <a:cubicBezTo>
                    <a:pt x="252" y="124"/>
                    <a:pt x="242" y="128"/>
                    <a:pt x="242" y="128"/>
                  </a:cubicBezTo>
                  <a:cubicBezTo>
                    <a:pt x="233" y="141"/>
                    <a:pt x="247" y="154"/>
                    <a:pt x="260" y="158"/>
                  </a:cubicBezTo>
                  <a:cubicBezTo>
                    <a:pt x="282" y="155"/>
                    <a:pt x="295" y="151"/>
                    <a:pt x="318" y="150"/>
                  </a:cubicBezTo>
                  <a:cubicBezTo>
                    <a:pt x="334" y="155"/>
                    <a:pt x="345" y="176"/>
                    <a:pt x="350" y="192"/>
                  </a:cubicBezTo>
                  <a:cubicBezTo>
                    <a:pt x="349" y="195"/>
                    <a:pt x="350" y="199"/>
                    <a:pt x="348" y="202"/>
                  </a:cubicBezTo>
                  <a:cubicBezTo>
                    <a:pt x="345" y="206"/>
                    <a:pt x="336" y="210"/>
                    <a:pt x="336" y="210"/>
                  </a:cubicBezTo>
                  <a:cubicBezTo>
                    <a:pt x="327" y="224"/>
                    <a:pt x="332" y="235"/>
                    <a:pt x="348" y="240"/>
                  </a:cubicBezTo>
                  <a:cubicBezTo>
                    <a:pt x="358" y="237"/>
                    <a:pt x="362" y="237"/>
                    <a:pt x="368" y="246"/>
                  </a:cubicBezTo>
                  <a:cubicBezTo>
                    <a:pt x="360" y="252"/>
                    <a:pt x="346" y="246"/>
                    <a:pt x="338" y="252"/>
                  </a:cubicBezTo>
                  <a:cubicBezTo>
                    <a:pt x="326" y="260"/>
                    <a:pt x="346" y="265"/>
                    <a:pt x="348" y="266"/>
                  </a:cubicBezTo>
                  <a:cubicBezTo>
                    <a:pt x="352" y="278"/>
                    <a:pt x="347" y="279"/>
                    <a:pt x="336" y="286"/>
                  </a:cubicBezTo>
                  <a:cubicBezTo>
                    <a:pt x="332" y="289"/>
                    <a:pt x="324" y="294"/>
                    <a:pt x="324" y="294"/>
                  </a:cubicBezTo>
                  <a:cubicBezTo>
                    <a:pt x="315" y="308"/>
                    <a:pt x="320" y="303"/>
                    <a:pt x="310" y="310"/>
                  </a:cubicBezTo>
                  <a:cubicBezTo>
                    <a:pt x="306" y="316"/>
                    <a:pt x="294" y="324"/>
                    <a:pt x="294" y="324"/>
                  </a:cubicBezTo>
                  <a:cubicBezTo>
                    <a:pt x="285" y="338"/>
                    <a:pt x="288" y="331"/>
                    <a:pt x="284" y="342"/>
                  </a:cubicBezTo>
                  <a:cubicBezTo>
                    <a:pt x="285" y="374"/>
                    <a:pt x="283" y="393"/>
                    <a:pt x="292" y="420"/>
                  </a:cubicBezTo>
                  <a:cubicBezTo>
                    <a:pt x="295" y="429"/>
                    <a:pt x="307" y="435"/>
                    <a:pt x="314" y="440"/>
                  </a:cubicBezTo>
                  <a:cubicBezTo>
                    <a:pt x="319" y="444"/>
                    <a:pt x="332" y="446"/>
                    <a:pt x="332" y="446"/>
                  </a:cubicBezTo>
                  <a:cubicBezTo>
                    <a:pt x="340" y="457"/>
                    <a:pt x="345" y="459"/>
                    <a:pt x="358" y="462"/>
                  </a:cubicBezTo>
                  <a:cubicBezTo>
                    <a:pt x="376" y="459"/>
                    <a:pt x="375" y="457"/>
                    <a:pt x="388" y="448"/>
                  </a:cubicBezTo>
                  <a:cubicBezTo>
                    <a:pt x="390" y="441"/>
                    <a:pt x="394" y="435"/>
                    <a:pt x="400" y="430"/>
                  </a:cubicBezTo>
                  <a:cubicBezTo>
                    <a:pt x="404" y="427"/>
                    <a:pt x="412" y="422"/>
                    <a:pt x="412" y="422"/>
                  </a:cubicBezTo>
                  <a:cubicBezTo>
                    <a:pt x="417" y="415"/>
                    <a:pt x="451" y="367"/>
                    <a:pt x="458" y="364"/>
                  </a:cubicBezTo>
                  <a:cubicBezTo>
                    <a:pt x="475" y="356"/>
                    <a:pt x="486" y="357"/>
                    <a:pt x="506" y="356"/>
                  </a:cubicBezTo>
                  <a:cubicBezTo>
                    <a:pt x="525" y="350"/>
                    <a:pt x="533" y="342"/>
                    <a:pt x="554" y="340"/>
                  </a:cubicBezTo>
                  <a:cubicBezTo>
                    <a:pt x="560" y="338"/>
                    <a:pt x="566" y="336"/>
                    <a:pt x="572" y="334"/>
                  </a:cubicBezTo>
                  <a:cubicBezTo>
                    <a:pt x="576" y="333"/>
                    <a:pt x="584" y="330"/>
                    <a:pt x="584" y="330"/>
                  </a:cubicBezTo>
                  <a:cubicBezTo>
                    <a:pt x="603" y="311"/>
                    <a:pt x="618" y="310"/>
                    <a:pt x="646" y="308"/>
                  </a:cubicBezTo>
                  <a:cubicBezTo>
                    <a:pt x="665" y="304"/>
                    <a:pt x="684" y="303"/>
                    <a:pt x="704" y="302"/>
                  </a:cubicBezTo>
                  <a:cubicBezTo>
                    <a:pt x="712" y="299"/>
                    <a:pt x="712" y="293"/>
                    <a:pt x="720" y="290"/>
                  </a:cubicBezTo>
                  <a:cubicBezTo>
                    <a:pt x="732" y="285"/>
                    <a:pt x="743" y="285"/>
                    <a:pt x="754" y="278"/>
                  </a:cubicBezTo>
                  <a:cubicBezTo>
                    <a:pt x="756" y="271"/>
                    <a:pt x="760" y="267"/>
                    <a:pt x="762" y="260"/>
                  </a:cubicBezTo>
                  <a:cubicBezTo>
                    <a:pt x="763" y="247"/>
                    <a:pt x="762" y="233"/>
                    <a:pt x="764" y="220"/>
                  </a:cubicBezTo>
                  <a:cubicBezTo>
                    <a:pt x="764" y="219"/>
                    <a:pt x="794" y="204"/>
                    <a:pt x="800" y="200"/>
                  </a:cubicBezTo>
                  <a:cubicBezTo>
                    <a:pt x="807" y="189"/>
                    <a:pt x="808" y="186"/>
                    <a:pt x="820" y="182"/>
                  </a:cubicBezTo>
                  <a:cubicBezTo>
                    <a:pt x="825" y="166"/>
                    <a:pt x="814" y="162"/>
                    <a:pt x="802" y="154"/>
                  </a:cubicBezTo>
                  <a:cubicBezTo>
                    <a:pt x="797" y="151"/>
                    <a:pt x="790" y="142"/>
                    <a:pt x="790" y="142"/>
                  </a:cubicBezTo>
                  <a:cubicBezTo>
                    <a:pt x="786" y="131"/>
                    <a:pt x="792" y="127"/>
                    <a:pt x="802" y="124"/>
                  </a:cubicBezTo>
                  <a:cubicBezTo>
                    <a:pt x="810" y="116"/>
                    <a:pt x="813" y="98"/>
                    <a:pt x="820" y="94"/>
                  </a:cubicBezTo>
                  <a:cubicBezTo>
                    <a:pt x="824" y="92"/>
                    <a:pt x="832" y="90"/>
                    <a:pt x="832" y="90"/>
                  </a:cubicBezTo>
                  <a:cubicBezTo>
                    <a:pt x="844" y="92"/>
                    <a:pt x="848" y="92"/>
                    <a:pt x="856" y="100"/>
                  </a:cubicBezTo>
                  <a:cubicBezTo>
                    <a:pt x="863" y="98"/>
                    <a:pt x="876" y="94"/>
                    <a:pt x="876" y="94"/>
                  </a:cubicBezTo>
                  <a:cubicBezTo>
                    <a:pt x="889" y="81"/>
                    <a:pt x="906" y="77"/>
                    <a:pt x="924" y="74"/>
                  </a:cubicBezTo>
                  <a:cubicBezTo>
                    <a:pt x="929" y="67"/>
                    <a:pt x="929" y="58"/>
                    <a:pt x="922" y="52"/>
                  </a:cubicBezTo>
                  <a:cubicBezTo>
                    <a:pt x="918" y="49"/>
                    <a:pt x="910" y="44"/>
                    <a:pt x="910" y="44"/>
                  </a:cubicBezTo>
                  <a:cubicBezTo>
                    <a:pt x="894" y="47"/>
                    <a:pt x="899" y="49"/>
                    <a:pt x="888" y="56"/>
                  </a:cubicBezTo>
                  <a:cubicBezTo>
                    <a:pt x="884" y="58"/>
                    <a:pt x="876" y="60"/>
                    <a:pt x="876" y="60"/>
                  </a:cubicBezTo>
                  <a:cubicBezTo>
                    <a:pt x="853" y="59"/>
                    <a:pt x="810" y="59"/>
                    <a:pt x="848" y="46"/>
                  </a:cubicBezTo>
                  <a:cubicBezTo>
                    <a:pt x="844" y="33"/>
                    <a:pt x="831" y="37"/>
                    <a:pt x="818" y="36"/>
                  </a:cubicBezTo>
                  <a:cubicBezTo>
                    <a:pt x="809" y="33"/>
                    <a:pt x="802" y="27"/>
                    <a:pt x="794" y="22"/>
                  </a:cubicBezTo>
                  <a:cubicBezTo>
                    <a:pt x="790" y="20"/>
                    <a:pt x="782" y="18"/>
                    <a:pt x="782" y="18"/>
                  </a:cubicBezTo>
                  <a:cubicBezTo>
                    <a:pt x="727" y="19"/>
                    <a:pt x="688" y="11"/>
                    <a:pt x="642" y="26"/>
                  </a:cubicBezTo>
                  <a:cubicBezTo>
                    <a:pt x="635" y="16"/>
                    <a:pt x="632" y="18"/>
                    <a:pt x="620" y="20"/>
                  </a:cubicBezTo>
                  <a:cubicBezTo>
                    <a:pt x="611" y="34"/>
                    <a:pt x="600" y="36"/>
                    <a:pt x="584" y="38"/>
                  </a:cubicBezTo>
                  <a:cubicBezTo>
                    <a:pt x="575" y="44"/>
                    <a:pt x="581" y="46"/>
                    <a:pt x="578" y="56"/>
                  </a:cubicBezTo>
                  <a:cubicBezTo>
                    <a:pt x="572" y="47"/>
                    <a:pt x="566" y="41"/>
                    <a:pt x="556" y="38"/>
                  </a:cubicBezTo>
                  <a:cubicBezTo>
                    <a:pt x="553" y="38"/>
                    <a:pt x="539" y="39"/>
                    <a:pt x="534" y="42"/>
                  </a:cubicBezTo>
                  <a:cubicBezTo>
                    <a:pt x="528" y="46"/>
                    <a:pt x="516" y="54"/>
                    <a:pt x="516" y="54"/>
                  </a:cubicBezTo>
                  <a:cubicBezTo>
                    <a:pt x="507" y="52"/>
                    <a:pt x="503" y="51"/>
                    <a:pt x="500" y="42"/>
                  </a:cubicBezTo>
                  <a:cubicBezTo>
                    <a:pt x="505" y="28"/>
                    <a:pt x="488" y="31"/>
                    <a:pt x="478" y="30"/>
                  </a:cubicBezTo>
                  <a:cubicBezTo>
                    <a:pt x="469" y="33"/>
                    <a:pt x="473" y="37"/>
                    <a:pt x="464" y="40"/>
                  </a:cubicBezTo>
                  <a:cubicBezTo>
                    <a:pt x="447" y="34"/>
                    <a:pt x="451" y="27"/>
                    <a:pt x="432" y="40"/>
                  </a:cubicBezTo>
                  <a:cubicBezTo>
                    <a:pt x="427" y="54"/>
                    <a:pt x="427" y="52"/>
                    <a:pt x="410" y="50"/>
                  </a:cubicBezTo>
                  <a:cubicBezTo>
                    <a:pt x="391" y="52"/>
                    <a:pt x="385" y="54"/>
                    <a:pt x="366" y="52"/>
                  </a:cubicBezTo>
                  <a:cubicBezTo>
                    <a:pt x="357" y="49"/>
                    <a:pt x="356" y="46"/>
                    <a:pt x="364" y="40"/>
                  </a:cubicBezTo>
                  <a:cubicBezTo>
                    <a:pt x="380" y="42"/>
                    <a:pt x="395" y="43"/>
                    <a:pt x="410" y="38"/>
                  </a:cubicBezTo>
                  <a:cubicBezTo>
                    <a:pt x="426" y="15"/>
                    <a:pt x="386" y="21"/>
                    <a:pt x="370" y="20"/>
                  </a:cubicBezTo>
                  <a:cubicBezTo>
                    <a:pt x="364" y="16"/>
                    <a:pt x="358" y="12"/>
                    <a:pt x="352" y="8"/>
                  </a:cubicBezTo>
                  <a:cubicBezTo>
                    <a:pt x="348" y="5"/>
                    <a:pt x="340" y="0"/>
                    <a:pt x="340" y="0"/>
                  </a:cubicBezTo>
                  <a:cubicBezTo>
                    <a:pt x="338" y="1"/>
                    <a:pt x="336" y="1"/>
                    <a:pt x="334" y="2"/>
                  </a:cubicBezTo>
                  <a:cubicBezTo>
                    <a:pt x="331" y="3"/>
                    <a:pt x="329" y="3"/>
                    <a:pt x="326" y="4"/>
                  </a:cubicBezTo>
                  <a:cubicBezTo>
                    <a:pt x="322" y="5"/>
                    <a:pt x="314" y="8"/>
                    <a:pt x="314" y="8"/>
                  </a:cubicBezTo>
                  <a:cubicBezTo>
                    <a:pt x="305" y="22"/>
                    <a:pt x="288" y="6"/>
                    <a:pt x="276" y="2"/>
                  </a:cubicBezTo>
                  <a:cubicBezTo>
                    <a:pt x="270" y="3"/>
                    <a:pt x="241" y="16"/>
                    <a:pt x="240" y="16"/>
                  </a:cubicBezTo>
                  <a:cubicBezTo>
                    <a:pt x="226" y="17"/>
                    <a:pt x="212" y="17"/>
                    <a:pt x="198" y="18"/>
                  </a:cubicBezTo>
                  <a:cubicBezTo>
                    <a:pt x="183" y="19"/>
                    <a:pt x="172" y="20"/>
                    <a:pt x="160" y="28"/>
                  </a:cubicBezTo>
                  <a:cubicBezTo>
                    <a:pt x="146" y="26"/>
                    <a:pt x="141" y="27"/>
                    <a:pt x="130" y="20"/>
                  </a:cubicBezTo>
                  <a:cubicBezTo>
                    <a:pt x="123" y="22"/>
                    <a:pt x="115" y="24"/>
                    <a:pt x="108" y="26"/>
                  </a:cubicBezTo>
                  <a:cubicBezTo>
                    <a:pt x="102" y="35"/>
                    <a:pt x="113" y="41"/>
                    <a:pt x="122" y="44"/>
                  </a:cubicBezTo>
                  <a:cubicBezTo>
                    <a:pt x="125" y="52"/>
                    <a:pt x="114" y="68"/>
                    <a:pt x="114" y="68"/>
                  </a:cubicBezTo>
                  <a:cubicBezTo>
                    <a:pt x="112" y="79"/>
                    <a:pt x="111" y="82"/>
                    <a:pt x="100" y="78"/>
                  </a:cubicBezTo>
                  <a:cubicBezTo>
                    <a:pt x="93" y="67"/>
                    <a:pt x="100" y="63"/>
                    <a:pt x="104" y="52"/>
                  </a:cubicBezTo>
                  <a:cubicBezTo>
                    <a:pt x="96" y="44"/>
                    <a:pt x="91" y="36"/>
                    <a:pt x="80" y="32"/>
                  </a:cubicBezTo>
                  <a:cubicBezTo>
                    <a:pt x="73" y="34"/>
                    <a:pt x="67" y="39"/>
                    <a:pt x="60" y="42"/>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5" name="Freeform 30"/>
            <p:cNvSpPr>
              <a:spLocks/>
            </p:cNvSpPr>
            <p:nvPr/>
          </p:nvSpPr>
          <p:spPr bwMode="ltGray">
            <a:xfrm>
              <a:off x="2007" y="1359"/>
              <a:ext cx="45" cy="22"/>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6" name="Freeform 31"/>
            <p:cNvSpPr>
              <a:spLocks/>
            </p:cNvSpPr>
            <p:nvPr/>
          </p:nvSpPr>
          <p:spPr bwMode="ltGray">
            <a:xfrm>
              <a:off x="2333" y="1421"/>
              <a:ext cx="147" cy="50"/>
            </a:xfrm>
            <a:custGeom>
              <a:avLst/>
              <a:gdLst>
                <a:gd name="T0" fmla="*/ 102 w 172"/>
                <a:gd name="T1" fmla="*/ 8 h 72"/>
                <a:gd name="T2" fmla="*/ 66 w 172"/>
                <a:gd name="T3" fmla="*/ 4 h 72"/>
                <a:gd name="T4" fmla="*/ 54 w 172"/>
                <a:gd name="T5" fmla="*/ 0 h 72"/>
                <a:gd name="T6" fmla="*/ 0 w 172"/>
                <a:gd name="T7" fmla="*/ 28 h 72"/>
                <a:gd name="T8" fmla="*/ 28 w 172"/>
                <a:gd name="T9" fmla="*/ 40 h 72"/>
                <a:gd name="T10" fmla="*/ 42 w 172"/>
                <a:gd name="T11" fmla="*/ 60 h 72"/>
                <a:gd name="T12" fmla="*/ 66 w 172"/>
                <a:gd name="T13" fmla="*/ 68 h 72"/>
                <a:gd name="T14" fmla="*/ 78 w 172"/>
                <a:gd name="T15" fmla="*/ 72 h 72"/>
                <a:gd name="T16" fmla="*/ 130 w 172"/>
                <a:gd name="T17" fmla="*/ 60 h 72"/>
                <a:gd name="T18" fmla="*/ 172 w 172"/>
                <a:gd name="T19" fmla="*/ 44 h 72"/>
                <a:gd name="T20" fmla="*/ 148 w 172"/>
                <a:gd name="T21" fmla="*/ 18 h 72"/>
                <a:gd name="T22" fmla="*/ 136 w 172"/>
                <a:gd name="T23" fmla="*/ 4 h 72"/>
                <a:gd name="T24" fmla="*/ 102 w 172"/>
                <a:gd name="T25" fmla="*/ 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2" h="72">
                  <a:moveTo>
                    <a:pt x="102" y="8"/>
                  </a:moveTo>
                  <a:cubicBezTo>
                    <a:pt x="89" y="12"/>
                    <a:pt x="78" y="8"/>
                    <a:pt x="66" y="4"/>
                  </a:cubicBezTo>
                  <a:cubicBezTo>
                    <a:pt x="62" y="3"/>
                    <a:pt x="54" y="0"/>
                    <a:pt x="54" y="0"/>
                  </a:cubicBezTo>
                  <a:cubicBezTo>
                    <a:pt x="38" y="5"/>
                    <a:pt x="12" y="16"/>
                    <a:pt x="0" y="28"/>
                  </a:cubicBezTo>
                  <a:cubicBezTo>
                    <a:pt x="4" y="39"/>
                    <a:pt x="18" y="39"/>
                    <a:pt x="28" y="40"/>
                  </a:cubicBezTo>
                  <a:cubicBezTo>
                    <a:pt x="39" y="44"/>
                    <a:pt x="41" y="60"/>
                    <a:pt x="42" y="60"/>
                  </a:cubicBezTo>
                  <a:cubicBezTo>
                    <a:pt x="50" y="63"/>
                    <a:pt x="58" y="65"/>
                    <a:pt x="66" y="68"/>
                  </a:cubicBezTo>
                  <a:cubicBezTo>
                    <a:pt x="70" y="69"/>
                    <a:pt x="78" y="72"/>
                    <a:pt x="78" y="72"/>
                  </a:cubicBezTo>
                  <a:cubicBezTo>
                    <a:pt x="92" y="71"/>
                    <a:pt x="117" y="69"/>
                    <a:pt x="130" y="60"/>
                  </a:cubicBezTo>
                  <a:cubicBezTo>
                    <a:pt x="148" y="48"/>
                    <a:pt x="150" y="46"/>
                    <a:pt x="172" y="44"/>
                  </a:cubicBezTo>
                  <a:cubicBezTo>
                    <a:pt x="169" y="29"/>
                    <a:pt x="162" y="23"/>
                    <a:pt x="148" y="18"/>
                  </a:cubicBezTo>
                  <a:cubicBezTo>
                    <a:pt x="145" y="10"/>
                    <a:pt x="144" y="7"/>
                    <a:pt x="136" y="4"/>
                  </a:cubicBezTo>
                  <a:cubicBezTo>
                    <a:pt x="134" y="4"/>
                    <a:pt x="105" y="11"/>
                    <a:pt x="102" y="8"/>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7" name="Freeform 32"/>
            <p:cNvSpPr>
              <a:spLocks/>
            </p:cNvSpPr>
            <p:nvPr/>
          </p:nvSpPr>
          <p:spPr bwMode="ltGray">
            <a:xfrm>
              <a:off x="2449" y="1268"/>
              <a:ext cx="45" cy="23"/>
            </a:xfrm>
            <a:custGeom>
              <a:avLst/>
              <a:gdLst>
                <a:gd name="T0" fmla="*/ 34 w 52"/>
                <a:gd name="T1" fmla="*/ 0 h 32"/>
                <a:gd name="T2" fmla="*/ 8 w 52"/>
                <a:gd name="T3" fmla="*/ 20 h 32"/>
                <a:gd name="T4" fmla="*/ 24 w 52"/>
                <a:gd name="T5" fmla="*/ 32 h 32"/>
                <a:gd name="T6" fmla="*/ 42 w 52"/>
                <a:gd name="T7" fmla="*/ 30 h 32"/>
                <a:gd name="T8" fmla="*/ 34 w 52"/>
                <a:gd name="T9" fmla="*/ 0 h 32"/>
              </a:gdLst>
              <a:ahLst/>
              <a:cxnLst>
                <a:cxn ang="0">
                  <a:pos x="T0" y="T1"/>
                </a:cxn>
                <a:cxn ang="0">
                  <a:pos x="T2" y="T3"/>
                </a:cxn>
                <a:cxn ang="0">
                  <a:pos x="T4" y="T5"/>
                </a:cxn>
                <a:cxn ang="0">
                  <a:pos x="T6" y="T7"/>
                </a:cxn>
                <a:cxn ang="0">
                  <a:pos x="T8" y="T9"/>
                </a:cxn>
              </a:cxnLst>
              <a:rect l="0" t="0" r="r" b="b"/>
              <a:pathLst>
                <a:path w="52" h="32">
                  <a:moveTo>
                    <a:pt x="34" y="0"/>
                  </a:moveTo>
                  <a:cubicBezTo>
                    <a:pt x="30" y="12"/>
                    <a:pt x="19" y="16"/>
                    <a:pt x="8" y="20"/>
                  </a:cubicBezTo>
                  <a:cubicBezTo>
                    <a:pt x="0" y="32"/>
                    <a:pt x="14" y="31"/>
                    <a:pt x="24" y="32"/>
                  </a:cubicBezTo>
                  <a:cubicBezTo>
                    <a:pt x="30" y="31"/>
                    <a:pt x="36" y="32"/>
                    <a:pt x="42" y="30"/>
                  </a:cubicBezTo>
                  <a:cubicBezTo>
                    <a:pt x="52" y="26"/>
                    <a:pt x="34" y="3"/>
                    <a:pt x="34" y="0"/>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8" name="Freeform 33"/>
            <p:cNvSpPr>
              <a:spLocks/>
            </p:cNvSpPr>
            <p:nvPr/>
          </p:nvSpPr>
          <p:spPr bwMode="ltGray">
            <a:xfrm>
              <a:off x="2758" y="1238"/>
              <a:ext cx="178" cy="59"/>
            </a:xfrm>
            <a:custGeom>
              <a:avLst/>
              <a:gdLst>
                <a:gd name="T0" fmla="*/ 191 w 206"/>
                <a:gd name="T1" fmla="*/ 7 h 85"/>
                <a:gd name="T2" fmla="*/ 103 w 206"/>
                <a:gd name="T3" fmla="*/ 9 h 85"/>
                <a:gd name="T4" fmla="*/ 109 w 206"/>
                <a:gd name="T5" fmla="*/ 25 h 85"/>
                <a:gd name="T6" fmla="*/ 107 w 206"/>
                <a:gd name="T7" fmla="*/ 33 h 85"/>
                <a:gd name="T8" fmla="*/ 89 w 206"/>
                <a:gd name="T9" fmla="*/ 27 h 85"/>
                <a:gd name="T10" fmla="*/ 77 w 206"/>
                <a:gd name="T11" fmla="*/ 19 h 85"/>
                <a:gd name="T12" fmla="*/ 23 w 206"/>
                <a:gd name="T13" fmla="*/ 27 h 85"/>
                <a:gd name="T14" fmla="*/ 31 w 206"/>
                <a:gd name="T15" fmla="*/ 49 h 85"/>
                <a:gd name="T16" fmla="*/ 55 w 206"/>
                <a:gd name="T17" fmla="*/ 53 h 85"/>
                <a:gd name="T18" fmla="*/ 75 w 206"/>
                <a:gd name="T19" fmla="*/ 73 h 85"/>
                <a:gd name="T20" fmla="*/ 89 w 206"/>
                <a:gd name="T21" fmla="*/ 85 h 85"/>
                <a:gd name="T22" fmla="*/ 109 w 206"/>
                <a:gd name="T23" fmla="*/ 67 h 85"/>
                <a:gd name="T24" fmla="*/ 121 w 206"/>
                <a:gd name="T25" fmla="*/ 59 h 85"/>
                <a:gd name="T26" fmla="*/ 127 w 206"/>
                <a:gd name="T27" fmla="*/ 47 h 85"/>
                <a:gd name="T28" fmla="*/ 167 w 206"/>
                <a:gd name="T29" fmla="*/ 35 h 85"/>
                <a:gd name="T30" fmla="*/ 187 w 206"/>
                <a:gd name="T31" fmla="*/ 31 h 85"/>
                <a:gd name="T32" fmla="*/ 199 w 206"/>
                <a:gd name="T33" fmla="*/ 27 h 85"/>
                <a:gd name="T34" fmla="*/ 191 w 206"/>
                <a:gd name="T35" fmla="*/ 7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6" h="85">
                  <a:moveTo>
                    <a:pt x="191" y="7"/>
                  </a:moveTo>
                  <a:cubicBezTo>
                    <a:pt x="165" y="6"/>
                    <a:pt x="130" y="0"/>
                    <a:pt x="103" y="9"/>
                  </a:cubicBezTo>
                  <a:cubicBezTo>
                    <a:pt x="100" y="18"/>
                    <a:pt x="101" y="20"/>
                    <a:pt x="109" y="25"/>
                  </a:cubicBezTo>
                  <a:cubicBezTo>
                    <a:pt x="111" y="28"/>
                    <a:pt x="118" y="34"/>
                    <a:pt x="107" y="33"/>
                  </a:cubicBezTo>
                  <a:cubicBezTo>
                    <a:pt x="101" y="32"/>
                    <a:pt x="89" y="27"/>
                    <a:pt x="89" y="27"/>
                  </a:cubicBezTo>
                  <a:cubicBezTo>
                    <a:pt x="86" y="24"/>
                    <a:pt x="82" y="18"/>
                    <a:pt x="77" y="19"/>
                  </a:cubicBezTo>
                  <a:cubicBezTo>
                    <a:pt x="52" y="22"/>
                    <a:pt x="57" y="25"/>
                    <a:pt x="23" y="27"/>
                  </a:cubicBezTo>
                  <a:cubicBezTo>
                    <a:pt x="0" y="31"/>
                    <a:pt x="18" y="45"/>
                    <a:pt x="31" y="49"/>
                  </a:cubicBezTo>
                  <a:cubicBezTo>
                    <a:pt x="43" y="53"/>
                    <a:pt x="35" y="51"/>
                    <a:pt x="55" y="53"/>
                  </a:cubicBezTo>
                  <a:cubicBezTo>
                    <a:pt x="63" y="59"/>
                    <a:pt x="66" y="67"/>
                    <a:pt x="75" y="73"/>
                  </a:cubicBezTo>
                  <a:cubicBezTo>
                    <a:pt x="78" y="81"/>
                    <a:pt x="81" y="82"/>
                    <a:pt x="89" y="85"/>
                  </a:cubicBezTo>
                  <a:cubicBezTo>
                    <a:pt x="104" y="81"/>
                    <a:pt x="99" y="75"/>
                    <a:pt x="109" y="67"/>
                  </a:cubicBezTo>
                  <a:cubicBezTo>
                    <a:pt x="113" y="64"/>
                    <a:pt x="121" y="59"/>
                    <a:pt x="121" y="59"/>
                  </a:cubicBezTo>
                  <a:cubicBezTo>
                    <a:pt x="123" y="55"/>
                    <a:pt x="124" y="50"/>
                    <a:pt x="127" y="47"/>
                  </a:cubicBezTo>
                  <a:cubicBezTo>
                    <a:pt x="132" y="41"/>
                    <a:pt x="158" y="37"/>
                    <a:pt x="167" y="35"/>
                  </a:cubicBezTo>
                  <a:cubicBezTo>
                    <a:pt x="174" y="34"/>
                    <a:pt x="181" y="33"/>
                    <a:pt x="187" y="31"/>
                  </a:cubicBezTo>
                  <a:cubicBezTo>
                    <a:pt x="191" y="30"/>
                    <a:pt x="199" y="27"/>
                    <a:pt x="199" y="27"/>
                  </a:cubicBezTo>
                  <a:cubicBezTo>
                    <a:pt x="206" y="16"/>
                    <a:pt x="199" y="15"/>
                    <a:pt x="191"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69" name="Freeform 34"/>
            <p:cNvSpPr>
              <a:spLocks/>
            </p:cNvSpPr>
            <p:nvPr/>
          </p:nvSpPr>
          <p:spPr bwMode="ltGray">
            <a:xfrm>
              <a:off x="2870" y="1269"/>
              <a:ext cx="55" cy="20"/>
            </a:xfrm>
            <a:custGeom>
              <a:avLst/>
              <a:gdLst>
                <a:gd name="T0" fmla="*/ 36 w 64"/>
                <a:gd name="T1" fmla="*/ 6 h 28"/>
                <a:gd name="T2" fmla="*/ 8 w 64"/>
                <a:gd name="T3" fmla="*/ 4 h 28"/>
                <a:gd name="T4" fmla="*/ 24 w 64"/>
                <a:gd name="T5" fmla="*/ 28 h 28"/>
                <a:gd name="T6" fmla="*/ 54 w 64"/>
                <a:gd name="T7" fmla="*/ 14 h 28"/>
                <a:gd name="T8" fmla="*/ 36 w 64"/>
                <a:gd name="T9" fmla="*/ 6 h 28"/>
              </a:gdLst>
              <a:ahLst/>
              <a:cxnLst>
                <a:cxn ang="0">
                  <a:pos x="T0" y="T1"/>
                </a:cxn>
                <a:cxn ang="0">
                  <a:pos x="T2" y="T3"/>
                </a:cxn>
                <a:cxn ang="0">
                  <a:pos x="T4" y="T5"/>
                </a:cxn>
                <a:cxn ang="0">
                  <a:pos x="T6" y="T7"/>
                </a:cxn>
                <a:cxn ang="0">
                  <a:pos x="T8" y="T9"/>
                </a:cxn>
              </a:cxnLst>
              <a:rect l="0" t="0" r="r" b="b"/>
              <a:pathLst>
                <a:path w="64" h="28">
                  <a:moveTo>
                    <a:pt x="36" y="6"/>
                  </a:moveTo>
                  <a:cubicBezTo>
                    <a:pt x="32" y="18"/>
                    <a:pt x="19" y="0"/>
                    <a:pt x="8" y="4"/>
                  </a:cubicBezTo>
                  <a:cubicBezTo>
                    <a:pt x="0" y="16"/>
                    <a:pt x="14" y="27"/>
                    <a:pt x="24" y="28"/>
                  </a:cubicBezTo>
                  <a:cubicBezTo>
                    <a:pt x="30" y="27"/>
                    <a:pt x="48" y="16"/>
                    <a:pt x="54" y="14"/>
                  </a:cubicBezTo>
                  <a:cubicBezTo>
                    <a:pt x="64" y="10"/>
                    <a:pt x="36" y="9"/>
                    <a:pt x="36"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0" name="Freeform 35"/>
            <p:cNvSpPr>
              <a:spLocks/>
            </p:cNvSpPr>
            <p:nvPr/>
          </p:nvSpPr>
          <p:spPr bwMode="ltGray">
            <a:xfrm>
              <a:off x="2534" y="1524"/>
              <a:ext cx="125" cy="123"/>
            </a:xfrm>
            <a:custGeom>
              <a:avLst/>
              <a:gdLst>
                <a:gd name="T0" fmla="*/ 24 w 146"/>
                <a:gd name="T1" fmla="*/ 19 h 176"/>
                <a:gd name="T2" fmla="*/ 0 w 146"/>
                <a:gd name="T3" fmla="*/ 25 h 176"/>
                <a:gd name="T4" fmla="*/ 14 w 146"/>
                <a:gd name="T5" fmla="*/ 43 h 176"/>
                <a:gd name="T6" fmla="*/ 34 w 146"/>
                <a:gd name="T7" fmla="*/ 87 h 176"/>
                <a:gd name="T8" fmla="*/ 52 w 146"/>
                <a:gd name="T9" fmla="*/ 91 h 176"/>
                <a:gd name="T10" fmla="*/ 50 w 146"/>
                <a:gd name="T11" fmla="*/ 107 h 176"/>
                <a:gd name="T12" fmla="*/ 28 w 146"/>
                <a:gd name="T13" fmla="*/ 113 h 176"/>
                <a:gd name="T14" fmla="*/ 16 w 146"/>
                <a:gd name="T15" fmla="*/ 131 h 176"/>
                <a:gd name="T16" fmla="*/ 18 w 146"/>
                <a:gd name="T17" fmla="*/ 137 h 176"/>
                <a:gd name="T18" fmla="*/ 30 w 146"/>
                <a:gd name="T19" fmla="*/ 141 h 176"/>
                <a:gd name="T20" fmla="*/ 18 w 146"/>
                <a:gd name="T21" fmla="*/ 169 h 176"/>
                <a:gd name="T22" fmla="*/ 20 w 146"/>
                <a:gd name="T23" fmla="*/ 175 h 176"/>
                <a:gd name="T24" fmla="*/ 34 w 146"/>
                <a:gd name="T25" fmla="*/ 171 h 176"/>
                <a:gd name="T26" fmla="*/ 58 w 146"/>
                <a:gd name="T27" fmla="*/ 169 h 176"/>
                <a:gd name="T28" fmla="*/ 92 w 146"/>
                <a:gd name="T29" fmla="*/ 171 h 176"/>
                <a:gd name="T30" fmla="*/ 110 w 146"/>
                <a:gd name="T31" fmla="*/ 169 h 176"/>
                <a:gd name="T32" fmla="*/ 122 w 146"/>
                <a:gd name="T33" fmla="*/ 165 h 176"/>
                <a:gd name="T34" fmla="*/ 128 w 146"/>
                <a:gd name="T35" fmla="*/ 141 h 176"/>
                <a:gd name="T36" fmla="*/ 146 w 146"/>
                <a:gd name="T37" fmla="*/ 133 h 176"/>
                <a:gd name="T38" fmla="*/ 110 w 146"/>
                <a:gd name="T39" fmla="*/ 109 h 176"/>
                <a:gd name="T40" fmla="*/ 88 w 146"/>
                <a:gd name="T41" fmla="*/ 83 h 176"/>
                <a:gd name="T42" fmla="*/ 82 w 146"/>
                <a:gd name="T43" fmla="*/ 69 h 176"/>
                <a:gd name="T44" fmla="*/ 64 w 146"/>
                <a:gd name="T45" fmla="*/ 61 h 176"/>
                <a:gd name="T46" fmla="*/ 86 w 146"/>
                <a:gd name="T47" fmla="*/ 45 h 176"/>
                <a:gd name="T48" fmla="*/ 64 w 146"/>
                <a:gd name="T49" fmla="*/ 31 h 176"/>
                <a:gd name="T50" fmla="*/ 70 w 146"/>
                <a:gd name="T51" fmla="*/ 13 h 176"/>
                <a:gd name="T52" fmla="*/ 46 w 146"/>
                <a:gd name="T53" fmla="*/ 1 h 176"/>
                <a:gd name="T54" fmla="*/ 30 w 146"/>
                <a:gd name="T55" fmla="*/ 9 h 176"/>
                <a:gd name="T56" fmla="*/ 24 w 146"/>
                <a:gd name="T57" fmla="*/ 1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176">
                  <a:moveTo>
                    <a:pt x="24" y="19"/>
                  </a:moveTo>
                  <a:cubicBezTo>
                    <a:pt x="13" y="23"/>
                    <a:pt x="7" y="15"/>
                    <a:pt x="0" y="25"/>
                  </a:cubicBezTo>
                  <a:cubicBezTo>
                    <a:pt x="2" y="32"/>
                    <a:pt x="14" y="43"/>
                    <a:pt x="14" y="43"/>
                  </a:cubicBezTo>
                  <a:cubicBezTo>
                    <a:pt x="19" y="58"/>
                    <a:pt x="20" y="78"/>
                    <a:pt x="34" y="87"/>
                  </a:cubicBezTo>
                  <a:cubicBezTo>
                    <a:pt x="42" y="84"/>
                    <a:pt x="45" y="86"/>
                    <a:pt x="52" y="91"/>
                  </a:cubicBezTo>
                  <a:cubicBezTo>
                    <a:pt x="57" y="105"/>
                    <a:pt x="60" y="101"/>
                    <a:pt x="50" y="107"/>
                  </a:cubicBezTo>
                  <a:cubicBezTo>
                    <a:pt x="38" y="105"/>
                    <a:pt x="32" y="101"/>
                    <a:pt x="28" y="113"/>
                  </a:cubicBezTo>
                  <a:cubicBezTo>
                    <a:pt x="32" y="129"/>
                    <a:pt x="33" y="128"/>
                    <a:pt x="16" y="131"/>
                  </a:cubicBezTo>
                  <a:cubicBezTo>
                    <a:pt x="17" y="133"/>
                    <a:pt x="16" y="136"/>
                    <a:pt x="18" y="137"/>
                  </a:cubicBezTo>
                  <a:cubicBezTo>
                    <a:pt x="21" y="139"/>
                    <a:pt x="30" y="141"/>
                    <a:pt x="30" y="141"/>
                  </a:cubicBezTo>
                  <a:cubicBezTo>
                    <a:pt x="28" y="152"/>
                    <a:pt x="21" y="159"/>
                    <a:pt x="18" y="169"/>
                  </a:cubicBezTo>
                  <a:cubicBezTo>
                    <a:pt x="19" y="171"/>
                    <a:pt x="18" y="174"/>
                    <a:pt x="20" y="175"/>
                  </a:cubicBezTo>
                  <a:cubicBezTo>
                    <a:pt x="22" y="176"/>
                    <a:pt x="32" y="171"/>
                    <a:pt x="34" y="171"/>
                  </a:cubicBezTo>
                  <a:cubicBezTo>
                    <a:pt x="42" y="170"/>
                    <a:pt x="50" y="170"/>
                    <a:pt x="58" y="169"/>
                  </a:cubicBezTo>
                  <a:cubicBezTo>
                    <a:pt x="70" y="167"/>
                    <a:pt x="80" y="167"/>
                    <a:pt x="92" y="171"/>
                  </a:cubicBezTo>
                  <a:cubicBezTo>
                    <a:pt x="98" y="170"/>
                    <a:pt x="104" y="170"/>
                    <a:pt x="110" y="169"/>
                  </a:cubicBezTo>
                  <a:cubicBezTo>
                    <a:pt x="114" y="168"/>
                    <a:pt x="122" y="165"/>
                    <a:pt x="122" y="165"/>
                  </a:cubicBezTo>
                  <a:cubicBezTo>
                    <a:pt x="124" y="158"/>
                    <a:pt x="123" y="147"/>
                    <a:pt x="128" y="141"/>
                  </a:cubicBezTo>
                  <a:cubicBezTo>
                    <a:pt x="132" y="136"/>
                    <a:pt x="146" y="133"/>
                    <a:pt x="146" y="133"/>
                  </a:cubicBezTo>
                  <a:cubicBezTo>
                    <a:pt x="142" y="105"/>
                    <a:pt x="143" y="111"/>
                    <a:pt x="110" y="109"/>
                  </a:cubicBezTo>
                  <a:cubicBezTo>
                    <a:pt x="102" y="97"/>
                    <a:pt x="103" y="88"/>
                    <a:pt x="88" y="83"/>
                  </a:cubicBezTo>
                  <a:cubicBezTo>
                    <a:pt x="85" y="79"/>
                    <a:pt x="86" y="72"/>
                    <a:pt x="82" y="69"/>
                  </a:cubicBezTo>
                  <a:cubicBezTo>
                    <a:pt x="77" y="65"/>
                    <a:pt x="69" y="65"/>
                    <a:pt x="64" y="61"/>
                  </a:cubicBezTo>
                  <a:cubicBezTo>
                    <a:pt x="52" y="43"/>
                    <a:pt x="67" y="47"/>
                    <a:pt x="86" y="45"/>
                  </a:cubicBezTo>
                  <a:cubicBezTo>
                    <a:pt x="93" y="25"/>
                    <a:pt x="83" y="29"/>
                    <a:pt x="64" y="31"/>
                  </a:cubicBezTo>
                  <a:cubicBezTo>
                    <a:pt x="62" y="25"/>
                    <a:pt x="70" y="13"/>
                    <a:pt x="70" y="13"/>
                  </a:cubicBezTo>
                  <a:cubicBezTo>
                    <a:pt x="64" y="4"/>
                    <a:pt x="56" y="3"/>
                    <a:pt x="46" y="1"/>
                  </a:cubicBezTo>
                  <a:cubicBezTo>
                    <a:pt x="35" y="3"/>
                    <a:pt x="34" y="0"/>
                    <a:pt x="30" y="9"/>
                  </a:cubicBezTo>
                  <a:cubicBezTo>
                    <a:pt x="25" y="21"/>
                    <a:pt x="29" y="24"/>
                    <a:pt x="24" y="19"/>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1" name="Freeform 36"/>
            <p:cNvSpPr>
              <a:spLocks/>
            </p:cNvSpPr>
            <p:nvPr/>
          </p:nvSpPr>
          <p:spPr bwMode="ltGray">
            <a:xfrm>
              <a:off x="2472" y="1568"/>
              <a:ext cx="79" cy="64"/>
            </a:xfrm>
            <a:custGeom>
              <a:avLst/>
              <a:gdLst>
                <a:gd name="T0" fmla="*/ 58 w 92"/>
                <a:gd name="T1" fmla="*/ 6 h 92"/>
                <a:gd name="T2" fmla="*/ 82 w 92"/>
                <a:gd name="T3" fmla="*/ 8 h 92"/>
                <a:gd name="T4" fmla="*/ 92 w 92"/>
                <a:gd name="T5" fmla="*/ 26 h 92"/>
                <a:gd name="T6" fmla="*/ 78 w 92"/>
                <a:gd name="T7" fmla="*/ 48 h 92"/>
                <a:gd name="T8" fmla="*/ 46 w 92"/>
                <a:gd name="T9" fmla="*/ 76 h 92"/>
                <a:gd name="T10" fmla="*/ 18 w 92"/>
                <a:gd name="T11" fmla="*/ 92 h 92"/>
                <a:gd name="T12" fmla="*/ 8 w 92"/>
                <a:gd name="T13" fmla="*/ 72 h 92"/>
                <a:gd name="T14" fmla="*/ 20 w 92"/>
                <a:gd name="T15" fmla="*/ 64 h 92"/>
                <a:gd name="T16" fmla="*/ 14 w 92"/>
                <a:gd name="T17" fmla="*/ 46 h 92"/>
                <a:gd name="T18" fmla="*/ 40 w 92"/>
                <a:gd name="T19" fmla="*/ 28 h 92"/>
                <a:gd name="T20" fmla="*/ 58 w 92"/>
                <a:gd name="T21" fmla="*/ 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92">
                  <a:moveTo>
                    <a:pt x="58" y="6"/>
                  </a:moveTo>
                  <a:cubicBezTo>
                    <a:pt x="67" y="0"/>
                    <a:pt x="73" y="2"/>
                    <a:pt x="82" y="8"/>
                  </a:cubicBezTo>
                  <a:cubicBezTo>
                    <a:pt x="91" y="22"/>
                    <a:pt x="88" y="15"/>
                    <a:pt x="92" y="26"/>
                  </a:cubicBezTo>
                  <a:cubicBezTo>
                    <a:pt x="89" y="36"/>
                    <a:pt x="82" y="37"/>
                    <a:pt x="78" y="48"/>
                  </a:cubicBezTo>
                  <a:cubicBezTo>
                    <a:pt x="85" y="69"/>
                    <a:pt x="60" y="71"/>
                    <a:pt x="46" y="76"/>
                  </a:cubicBezTo>
                  <a:cubicBezTo>
                    <a:pt x="40" y="86"/>
                    <a:pt x="28" y="86"/>
                    <a:pt x="18" y="92"/>
                  </a:cubicBezTo>
                  <a:cubicBezTo>
                    <a:pt x="9" y="90"/>
                    <a:pt x="0" y="84"/>
                    <a:pt x="8" y="72"/>
                  </a:cubicBezTo>
                  <a:cubicBezTo>
                    <a:pt x="11" y="68"/>
                    <a:pt x="20" y="64"/>
                    <a:pt x="20" y="64"/>
                  </a:cubicBezTo>
                  <a:cubicBezTo>
                    <a:pt x="23" y="55"/>
                    <a:pt x="21" y="53"/>
                    <a:pt x="14" y="46"/>
                  </a:cubicBezTo>
                  <a:cubicBezTo>
                    <a:pt x="18" y="30"/>
                    <a:pt x="28" y="36"/>
                    <a:pt x="40" y="28"/>
                  </a:cubicBezTo>
                  <a:cubicBezTo>
                    <a:pt x="56" y="17"/>
                    <a:pt x="50" y="24"/>
                    <a:pt x="58" y="6"/>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2" name="Freeform 37"/>
            <p:cNvSpPr>
              <a:spLocks/>
            </p:cNvSpPr>
            <p:nvPr/>
          </p:nvSpPr>
          <p:spPr bwMode="ltGray">
            <a:xfrm>
              <a:off x="4411" y="2637"/>
              <a:ext cx="545" cy="463"/>
            </a:xfrm>
            <a:custGeom>
              <a:avLst/>
              <a:gdLst>
                <a:gd name="T0" fmla="*/ 212 w 633"/>
                <a:gd name="T1" fmla="*/ 11 h 660"/>
                <a:gd name="T2" fmla="*/ 176 w 633"/>
                <a:gd name="T3" fmla="*/ 19 h 660"/>
                <a:gd name="T4" fmla="*/ 144 w 633"/>
                <a:gd name="T5" fmla="*/ 51 h 660"/>
                <a:gd name="T6" fmla="*/ 104 w 633"/>
                <a:gd name="T7" fmla="*/ 59 h 660"/>
                <a:gd name="T8" fmla="*/ 84 w 633"/>
                <a:gd name="T9" fmla="*/ 75 h 660"/>
                <a:gd name="T10" fmla="*/ 68 w 633"/>
                <a:gd name="T11" fmla="*/ 115 h 660"/>
                <a:gd name="T12" fmla="*/ 36 w 633"/>
                <a:gd name="T13" fmla="*/ 167 h 660"/>
                <a:gd name="T14" fmla="*/ 0 w 633"/>
                <a:gd name="T15" fmla="*/ 179 h 660"/>
                <a:gd name="T16" fmla="*/ 72 w 633"/>
                <a:gd name="T17" fmla="*/ 323 h 660"/>
                <a:gd name="T18" fmla="*/ 120 w 633"/>
                <a:gd name="T19" fmla="*/ 427 h 660"/>
                <a:gd name="T20" fmla="*/ 144 w 633"/>
                <a:gd name="T21" fmla="*/ 443 h 660"/>
                <a:gd name="T22" fmla="*/ 168 w 633"/>
                <a:gd name="T23" fmla="*/ 451 h 660"/>
                <a:gd name="T24" fmla="*/ 228 w 633"/>
                <a:gd name="T25" fmla="*/ 431 h 660"/>
                <a:gd name="T26" fmla="*/ 252 w 633"/>
                <a:gd name="T27" fmla="*/ 423 h 660"/>
                <a:gd name="T28" fmla="*/ 300 w 633"/>
                <a:gd name="T29" fmla="*/ 451 h 660"/>
                <a:gd name="T30" fmla="*/ 324 w 633"/>
                <a:gd name="T31" fmla="*/ 527 h 660"/>
                <a:gd name="T32" fmla="*/ 336 w 633"/>
                <a:gd name="T33" fmla="*/ 523 h 660"/>
                <a:gd name="T34" fmla="*/ 344 w 633"/>
                <a:gd name="T35" fmla="*/ 511 h 660"/>
                <a:gd name="T36" fmla="*/ 368 w 633"/>
                <a:gd name="T37" fmla="*/ 547 h 660"/>
                <a:gd name="T38" fmla="*/ 404 w 633"/>
                <a:gd name="T39" fmla="*/ 571 h 660"/>
                <a:gd name="T40" fmla="*/ 436 w 633"/>
                <a:gd name="T41" fmla="*/ 603 h 660"/>
                <a:gd name="T42" fmla="*/ 444 w 633"/>
                <a:gd name="T43" fmla="*/ 615 h 660"/>
                <a:gd name="T44" fmla="*/ 456 w 633"/>
                <a:gd name="T45" fmla="*/ 623 h 660"/>
                <a:gd name="T46" fmla="*/ 484 w 633"/>
                <a:gd name="T47" fmla="*/ 655 h 660"/>
                <a:gd name="T48" fmla="*/ 492 w 633"/>
                <a:gd name="T49" fmla="*/ 631 h 660"/>
                <a:gd name="T50" fmla="*/ 540 w 633"/>
                <a:gd name="T51" fmla="*/ 659 h 660"/>
                <a:gd name="T52" fmla="*/ 588 w 633"/>
                <a:gd name="T53" fmla="*/ 655 h 660"/>
                <a:gd name="T54" fmla="*/ 616 w 633"/>
                <a:gd name="T55" fmla="*/ 531 h 660"/>
                <a:gd name="T56" fmla="*/ 632 w 633"/>
                <a:gd name="T57" fmla="*/ 463 h 660"/>
                <a:gd name="T58" fmla="*/ 620 w 633"/>
                <a:gd name="T59" fmla="*/ 367 h 660"/>
                <a:gd name="T60" fmla="*/ 536 w 633"/>
                <a:gd name="T61" fmla="*/ 271 h 660"/>
                <a:gd name="T62" fmla="*/ 528 w 633"/>
                <a:gd name="T63" fmla="*/ 235 h 660"/>
                <a:gd name="T64" fmla="*/ 460 w 633"/>
                <a:gd name="T65" fmla="*/ 179 h 660"/>
                <a:gd name="T66" fmla="*/ 472 w 633"/>
                <a:gd name="T67" fmla="*/ 155 h 660"/>
                <a:gd name="T68" fmla="*/ 456 w 633"/>
                <a:gd name="T69" fmla="*/ 131 h 660"/>
                <a:gd name="T70" fmla="*/ 416 w 633"/>
                <a:gd name="T71" fmla="*/ 79 h 660"/>
                <a:gd name="T72" fmla="*/ 392 w 633"/>
                <a:gd name="T73" fmla="*/ 31 h 660"/>
                <a:gd name="T74" fmla="*/ 388 w 633"/>
                <a:gd name="T75" fmla="*/ 19 h 660"/>
                <a:gd name="T76" fmla="*/ 364 w 633"/>
                <a:gd name="T77" fmla="*/ 151 h 660"/>
                <a:gd name="T78" fmla="*/ 324 w 633"/>
                <a:gd name="T79" fmla="*/ 115 h 660"/>
                <a:gd name="T80" fmla="*/ 292 w 633"/>
                <a:gd name="T81" fmla="*/ 111 h 660"/>
                <a:gd name="T82" fmla="*/ 272 w 633"/>
                <a:gd name="T83" fmla="*/ 87 h 660"/>
                <a:gd name="T84" fmla="*/ 264 w 633"/>
                <a:gd name="T85" fmla="*/ 63 h 660"/>
                <a:gd name="T86" fmla="*/ 276 w 633"/>
                <a:gd name="T87" fmla="*/ 55 h 660"/>
                <a:gd name="T88" fmla="*/ 240 w 633"/>
                <a:gd name="T89" fmla="*/ 19 h 660"/>
                <a:gd name="T90" fmla="*/ 216 w 633"/>
                <a:gd name="T91" fmla="*/ 11 h 660"/>
                <a:gd name="T92" fmla="*/ 204 w 633"/>
                <a:gd name="T93" fmla="*/ 7 h 660"/>
                <a:gd name="T94" fmla="*/ 212 w 633"/>
                <a:gd name="T95" fmla="*/ 11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33" h="660">
                  <a:moveTo>
                    <a:pt x="212" y="11"/>
                  </a:moveTo>
                  <a:cubicBezTo>
                    <a:pt x="195" y="0"/>
                    <a:pt x="187" y="2"/>
                    <a:pt x="176" y="19"/>
                  </a:cubicBezTo>
                  <a:cubicBezTo>
                    <a:pt x="171" y="61"/>
                    <a:pt x="181" y="88"/>
                    <a:pt x="144" y="51"/>
                  </a:cubicBezTo>
                  <a:cubicBezTo>
                    <a:pt x="131" y="53"/>
                    <a:pt x="115" y="51"/>
                    <a:pt x="104" y="59"/>
                  </a:cubicBezTo>
                  <a:cubicBezTo>
                    <a:pt x="78" y="80"/>
                    <a:pt x="114" y="65"/>
                    <a:pt x="84" y="75"/>
                  </a:cubicBezTo>
                  <a:cubicBezTo>
                    <a:pt x="78" y="94"/>
                    <a:pt x="92" y="107"/>
                    <a:pt x="68" y="115"/>
                  </a:cubicBezTo>
                  <a:cubicBezTo>
                    <a:pt x="55" y="135"/>
                    <a:pt x="59" y="159"/>
                    <a:pt x="36" y="167"/>
                  </a:cubicBezTo>
                  <a:cubicBezTo>
                    <a:pt x="16" y="163"/>
                    <a:pt x="7" y="158"/>
                    <a:pt x="0" y="179"/>
                  </a:cubicBezTo>
                  <a:cubicBezTo>
                    <a:pt x="9" y="232"/>
                    <a:pt x="43" y="279"/>
                    <a:pt x="72" y="323"/>
                  </a:cubicBezTo>
                  <a:cubicBezTo>
                    <a:pt x="82" y="371"/>
                    <a:pt x="85" y="392"/>
                    <a:pt x="120" y="427"/>
                  </a:cubicBezTo>
                  <a:cubicBezTo>
                    <a:pt x="127" y="434"/>
                    <a:pt x="136" y="438"/>
                    <a:pt x="144" y="443"/>
                  </a:cubicBezTo>
                  <a:cubicBezTo>
                    <a:pt x="151" y="448"/>
                    <a:pt x="168" y="451"/>
                    <a:pt x="168" y="451"/>
                  </a:cubicBezTo>
                  <a:cubicBezTo>
                    <a:pt x="188" y="444"/>
                    <a:pt x="208" y="438"/>
                    <a:pt x="228" y="431"/>
                  </a:cubicBezTo>
                  <a:cubicBezTo>
                    <a:pt x="236" y="428"/>
                    <a:pt x="252" y="423"/>
                    <a:pt x="252" y="423"/>
                  </a:cubicBezTo>
                  <a:cubicBezTo>
                    <a:pt x="271" y="429"/>
                    <a:pt x="281" y="445"/>
                    <a:pt x="300" y="451"/>
                  </a:cubicBezTo>
                  <a:cubicBezTo>
                    <a:pt x="320" y="471"/>
                    <a:pt x="315" y="500"/>
                    <a:pt x="324" y="527"/>
                  </a:cubicBezTo>
                  <a:cubicBezTo>
                    <a:pt x="328" y="526"/>
                    <a:pt x="333" y="526"/>
                    <a:pt x="336" y="523"/>
                  </a:cubicBezTo>
                  <a:cubicBezTo>
                    <a:pt x="340" y="520"/>
                    <a:pt x="339" y="511"/>
                    <a:pt x="344" y="511"/>
                  </a:cubicBezTo>
                  <a:cubicBezTo>
                    <a:pt x="358" y="511"/>
                    <a:pt x="362" y="541"/>
                    <a:pt x="368" y="547"/>
                  </a:cubicBezTo>
                  <a:cubicBezTo>
                    <a:pt x="378" y="557"/>
                    <a:pt x="392" y="563"/>
                    <a:pt x="404" y="571"/>
                  </a:cubicBezTo>
                  <a:cubicBezTo>
                    <a:pt x="418" y="580"/>
                    <a:pt x="422" y="594"/>
                    <a:pt x="436" y="603"/>
                  </a:cubicBezTo>
                  <a:cubicBezTo>
                    <a:pt x="439" y="607"/>
                    <a:pt x="441" y="612"/>
                    <a:pt x="444" y="615"/>
                  </a:cubicBezTo>
                  <a:cubicBezTo>
                    <a:pt x="447" y="618"/>
                    <a:pt x="453" y="619"/>
                    <a:pt x="456" y="623"/>
                  </a:cubicBezTo>
                  <a:cubicBezTo>
                    <a:pt x="489" y="660"/>
                    <a:pt x="457" y="637"/>
                    <a:pt x="484" y="655"/>
                  </a:cubicBezTo>
                  <a:cubicBezTo>
                    <a:pt x="487" y="647"/>
                    <a:pt x="485" y="626"/>
                    <a:pt x="492" y="631"/>
                  </a:cubicBezTo>
                  <a:cubicBezTo>
                    <a:pt x="509" y="642"/>
                    <a:pt x="522" y="653"/>
                    <a:pt x="540" y="659"/>
                  </a:cubicBezTo>
                  <a:cubicBezTo>
                    <a:pt x="557" y="642"/>
                    <a:pt x="567" y="648"/>
                    <a:pt x="588" y="655"/>
                  </a:cubicBezTo>
                  <a:cubicBezTo>
                    <a:pt x="611" y="621"/>
                    <a:pt x="573" y="560"/>
                    <a:pt x="616" y="531"/>
                  </a:cubicBezTo>
                  <a:cubicBezTo>
                    <a:pt x="632" y="507"/>
                    <a:pt x="629" y="496"/>
                    <a:pt x="632" y="463"/>
                  </a:cubicBezTo>
                  <a:cubicBezTo>
                    <a:pt x="630" y="440"/>
                    <a:pt x="633" y="390"/>
                    <a:pt x="620" y="367"/>
                  </a:cubicBezTo>
                  <a:cubicBezTo>
                    <a:pt x="600" y="332"/>
                    <a:pt x="565" y="300"/>
                    <a:pt x="536" y="271"/>
                  </a:cubicBezTo>
                  <a:cubicBezTo>
                    <a:pt x="532" y="259"/>
                    <a:pt x="532" y="247"/>
                    <a:pt x="528" y="235"/>
                  </a:cubicBezTo>
                  <a:cubicBezTo>
                    <a:pt x="525" y="225"/>
                    <a:pt x="474" y="188"/>
                    <a:pt x="460" y="179"/>
                  </a:cubicBezTo>
                  <a:cubicBezTo>
                    <a:pt x="463" y="171"/>
                    <a:pt x="471" y="164"/>
                    <a:pt x="472" y="155"/>
                  </a:cubicBezTo>
                  <a:cubicBezTo>
                    <a:pt x="474" y="144"/>
                    <a:pt x="461" y="137"/>
                    <a:pt x="456" y="131"/>
                  </a:cubicBezTo>
                  <a:cubicBezTo>
                    <a:pt x="435" y="106"/>
                    <a:pt x="451" y="88"/>
                    <a:pt x="416" y="79"/>
                  </a:cubicBezTo>
                  <a:cubicBezTo>
                    <a:pt x="395" y="48"/>
                    <a:pt x="403" y="64"/>
                    <a:pt x="392" y="31"/>
                  </a:cubicBezTo>
                  <a:cubicBezTo>
                    <a:pt x="391" y="27"/>
                    <a:pt x="388" y="19"/>
                    <a:pt x="388" y="19"/>
                  </a:cubicBezTo>
                  <a:cubicBezTo>
                    <a:pt x="362" y="58"/>
                    <a:pt x="379" y="107"/>
                    <a:pt x="364" y="151"/>
                  </a:cubicBezTo>
                  <a:cubicBezTo>
                    <a:pt x="344" y="144"/>
                    <a:pt x="344" y="120"/>
                    <a:pt x="324" y="115"/>
                  </a:cubicBezTo>
                  <a:cubicBezTo>
                    <a:pt x="314" y="112"/>
                    <a:pt x="303" y="112"/>
                    <a:pt x="292" y="111"/>
                  </a:cubicBezTo>
                  <a:cubicBezTo>
                    <a:pt x="284" y="103"/>
                    <a:pt x="276" y="97"/>
                    <a:pt x="272" y="87"/>
                  </a:cubicBezTo>
                  <a:cubicBezTo>
                    <a:pt x="269" y="79"/>
                    <a:pt x="264" y="63"/>
                    <a:pt x="264" y="63"/>
                  </a:cubicBezTo>
                  <a:cubicBezTo>
                    <a:pt x="268" y="60"/>
                    <a:pt x="273" y="58"/>
                    <a:pt x="276" y="55"/>
                  </a:cubicBezTo>
                  <a:cubicBezTo>
                    <a:pt x="300" y="31"/>
                    <a:pt x="256" y="24"/>
                    <a:pt x="240" y="19"/>
                  </a:cubicBezTo>
                  <a:cubicBezTo>
                    <a:pt x="232" y="16"/>
                    <a:pt x="224" y="14"/>
                    <a:pt x="216" y="11"/>
                  </a:cubicBezTo>
                  <a:cubicBezTo>
                    <a:pt x="212" y="10"/>
                    <a:pt x="200" y="5"/>
                    <a:pt x="204" y="7"/>
                  </a:cubicBezTo>
                  <a:cubicBezTo>
                    <a:pt x="207" y="8"/>
                    <a:pt x="209" y="10"/>
                    <a:pt x="212" y="1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3" name="Freeform 38"/>
            <p:cNvSpPr>
              <a:spLocks/>
            </p:cNvSpPr>
            <p:nvPr/>
          </p:nvSpPr>
          <p:spPr bwMode="ltGray">
            <a:xfrm>
              <a:off x="4580" y="2393"/>
              <a:ext cx="367" cy="196"/>
            </a:xfrm>
            <a:custGeom>
              <a:avLst/>
              <a:gdLst>
                <a:gd name="T0" fmla="*/ 84 w 426"/>
                <a:gd name="T1" fmla="*/ 60 h 280"/>
                <a:gd name="T2" fmla="*/ 68 w 426"/>
                <a:gd name="T3" fmla="*/ 36 h 280"/>
                <a:gd name="T4" fmla="*/ 64 w 426"/>
                <a:gd name="T5" fmla="*/ 16 h 280"/>
                <a:gd name="T6" fmla="*/ 52 w 426"/>
                <a:gd name="T7" fmla="*/ 12 h 280"/>
                <a:gd name="T8" fmla="*/ 16 w 426"/>
                <a:gd name="T9" fmla="*/ 16 h 280"/>
                <a:gd name="T10" fmla="*/ 44 w 426"/>
                <a:gd name="T11" fmla="*/ 40 h 280"/>
                <a:gd name="T12" fmla="*/ 48 w 426"/>
                <a:gd name="T13" fmla="*/ 52 h 280"/>
                <a:gd name="T14" fmla="*/ 24 w 426"/>
                <a:gd name="T15" fmla="*/ 68 h 280"/>
                <a:gd name="T16" fmla="*/ 88 w 426"/>
                <a:gd name="T17" fmla="*/ 92 h 280"/>
                <a:gd name="T18" fmla="*/ 124 w 426"/>
                <a:gd name="T19" fmla="*/ 112 h 280"/>
                <a:gd name="T20" fmla="*/ 128 w 426"/>
                <a:gd name="T21" fmla="*/ 124 h 280"/>
                <a:gd name="T22" fmla="*/ 140 w 426"/>
                <a:gd name="T23" fmla="*/ 132 h 280"/>
                <a:gd name="T24" fmla="*/ 148 w 426"/>
                <a:gd name="T25" fmla="*/ 156 h 280"/>
                <a:gd name="T26" fmla="*/ 132 w 426"/>
                <a:gd name="T27" fmla="*/ 196 h 280"/>
                <a:gd name="T28" fmla="*/ 180 w 426"/>
                <a:gd name="T29" fmla="*/ 188 h 280"/>
                <a:gd name="T30" fmla="*/ 192 w 426"/>
                <a:gd name="T31" fmla="*/ 216 h 280"/>
                <a:gd name="T32" fmla="*/ 216 w 426"/>
                <a:gd name="T33" fmla="*/ 224 h 280"/>
                <a:gd name="T34" fmla="*/ 228 w 426"/>
                <a:gd name="T35" fmla="*/ 228 h 280"/>
                <a:gd name="T36" fmla="*/ 252 w 426"/>
                <a:gd name="T37" fmla="*/ 224 h 280"/>
                <a:gd name="T38" fmla="*/ 276 w 426"/>
                <a:gd name="T39" fmla="*/ 196 h 280"/>
                <a:gd name="T40" fmla="*/ 336 w 426"/>
                <a:gd name="T41" fmla="*/ 252 h 280"/>
                <a:gd name="T42" fmla="*/ 364 w 426"/>
                <a:gd name="T43" fmla="*/ 280 h 280"/>
                <a:gd name="T44" fmla="*/ 360 w 426"/>
                <a:gd name="T45" fmla="*/ 224 h 280"/>
                <a:gd name="T46" fmla="*/ 336 w 426"/>
                <a:gd name="T47" fmla="*/ 200 h 280"/>
                <a:gd name="T48" fmla="*/ 372 w 426"/>
                <a:gd name="T49" fmla="*/ 168 h 280"/>
                <a:gd name="T50" fmla="*/ 408 w 426"/>
                <a:gd name="T51" fmla="*/ 156 h 280"/>
                <a:gd name="T52" fmla="*/ 420 w 426"/>
                <a:gd name="T53" fmla="*/ 152 h 280"/>
                <a:gd name="T54" fmla="*/ 424 w 426"/>
                <a:gd name="T55" fmla="*/ 140 h 280"/>
                <a:gd name="T56" fmla="*/ 356 w 426"/>
                <a:gd name="T57" fmla="*/ 148 h 280"/>
                <a:gd name="T58" fmla="*/ 304 w 426"/>
                <a:gd name="T59" fmla="*/ 140 h 280"/>
                <a:gd name="T60" fmla="*/ 300 w 426"/>
                <a:gd name="T61" fmla="*/ 128 h 280"/>
                <a:gd name="T62" fmla="*/ 292 w 426"/>
                <a:gd name="T63" fmla="*/ 116 h 280"/>
                <a:gd name="T64" fmla="*/ 220 w 426"/>
                <a:gd name="T65" fmla="*/ 80 h 280"/>
                <a:gd name="T66" fmla="*/ 160 w 426"/>
                <a:gd name="T67" fmla="*/ 60 h 280"/>
                <a:gd name="T68" fmla="*/ 136 w 426"/>
                <a:gd name="T69" fmla="*/ 52 h 280"/>
                <a:gd name="T70" fmla="*/ 80 w 426"/>
                <a:gd name="T71" fmla="*/ 52 h 280"/>
                <a:gd name="T72" fmla="*/ 68 w 426"/>
                <a:gd name="T73" fmla="*/ 32 h 280"/>
                <a:gd name="T74" fmla="*/ 68 w 426"/>
                <a:gd name="T7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6" h="280">
                  <a:moveTo>
                    <a:pt x="84" y="60"/>
                  </a:moveTo>
                  <a:cubicBezTo>
                    <a:pt x="79" y="52"/>
                    <a:pt x="70" y="45"/>
                    <a:pt x="68" y="36"/>
                  </a:cubicBezTo>
                  <a:cubicBezTo>
                    <a:pt x="67" y="29"/>
                    <a:pt x="68" y="22"/>
                    <a:pt x="64" y="16"/>
                  </a:cubicBezTo>
                  <a:cubicBezTo>
                    <a:pt x="62" y="12"/>
                    <a:pt x="56" y="13"/>
                    <a:pt x="52" y="12"/>
                  </a:cubicBezTo>
                  <a:cubicBezTo>
                    <a:pt x="40" y="13"/>
                    <a:pt x="27" y="11"/>
                    <a:pt x="16" y="16"/>
                  </a:cubicBezTo>
                  <a:cubicBezTo>
                    <a:pt x="0" y="24"/>
                    <a:pt x="43" y="40"/>
                    <a:pt x="44" y="40"/>
                  </a:cubicBezTo>
                  <a:cubicBezTo>
                    <a:pt x="45" y="44"/>
                    <a:pt x="50" y="49"/>
                    <a:pt x="48" y="52"/>
                  </a:cubicBezTo>
                  <a:cubicBezTo>
                    <a:pt x="42" y="60"/>
                    <a:pt x="24" y="68"/>
                    <a:pt x="24" y="68"/>
                  </a:cubicBezTo>
                  <a:cubicBezTo>
                    <a:pt x="38" y="88"/>
                    <a:pt x="65" y="89"/>
                    <a:pt x="88" y="92"/>
                  </a:cubicBezTo>
                  <a:cubicBezTo>
                    <a:pt x="101" y="96"/>
                    <a:pt x="124" y="112"/>
                    <a:pt x="124" y="112"/>
                  </a:cubicBezTo>
                  <a:cubicBezTo>
                    <a:pt x="125" y="116"/>
                    <a:pt x="125" y="121"/>
                    <a:pt x="128" y="124"/>
                  </a:cubicBezTo>
                  <a:cubicBezTo>
                    <a:pt x="131" y="128"/>
                    <a:pt x="137" y="128"/>
                    <a:pt x="140" y="132"/>
                  </a:cubicBezTo>
                  <a:cubicBezTo>
                    <a:pt x="144" y="139"/>
                    <a:pt x="148" y="156"/>
                    <a:pt x="148" y="156"/>
                  </a:cubicBezTo>
                  <a:cubicBezTo>
                    <a:pt x="144" y="171"/>
                    <a:pt x="137" y="181"/>
                    <a:pt x="132" y="196"/>
                  </a:cubicBezTo>
                  <a:cubicBezTo>
                    <a:pt x="151" y="209"/>
                    <a:pt x="167" y="207"/>
                    <a:pt x="180" y="188"/>
                  </a:cubicBezTo>
                  <a:cubicBezTo>
                    <a:pt x="182" y="196"/>
                    <a:pt x="184" y="211"/>
                    <a:pt x="192" y="216"/>
                  </a:cubicBezTo>
                  <a:cubicBezTo>
                    <a:pt x="199" y="220"/>
                    <a:pt x="208" y="221"/>
                    <a:pt x="216" y="224"/>
                  </a:cubicBezTo>
                  <a:cubicBezTo>
                    <a:pt x="220" y="225"/>
                    <a:pt x="228" y="228"/>
                    <a:pt x="228" y="228"/>
                  </a:cubicBezTo>
                  <a:cubicBezTo>
                    <a:pt x="236" y="227"/>
                    <a:pt x="245" y="228"/>
                    <a:pt x="252" y="224"/>
                  </a:cubicBezTo>
                  <a:cubicBezTo>
                    <a:pt x="269" y="216"/>
                    <a:pt x="252" y="204"/>
                    <a:pt x="276" y="196"/>
                  </a:cubicBezTo>
                  <a:cubicBezTo>
                    <a:pt x="296" y="209"/>
                    <a:pt x="322" y="231"/>
                    <a:pt x="336" y="252"/>
                  </a:cubicBezTo>
                  <a:cubicBezTo>
                    <a:pt x="354" y="280"/>
                    <a:pt x="343" y="273"/>
                    <a:pt x="364" y="280"/>
                  </a:cubicBezTo>
                  <a:cubicBezTo>
                    <a:pt x="376" y="262"/>
                    <a:pt x="375" y="241"/>
                    <a:pt x="360" y="224"/>
                  </a:cubicBezTo>
                  <a:cubicBezTo>
                    <a:pt x="352" y="216"/>
                    <a:pt x="336" y="200"/>
                    <a:pt x="336" y="200"/>
                  </a:cubicBezTo>
                  <a:cubicBezTo>
                    <a:pt x="323" y="162"/>
                    <a:pt x="322" y="174"/>
                    <a:pt x="372" y="168"/>
                  </a:cubicBezTo>
                  <a:cubicBezTo>
                    <a:pt x="384" y="164"/>
                    <a:pt x="396" y="160"/>
                    <a:pt x="408" y="156"/>
                  </a:cubicBezTo>
                  <a:cubicBezTo>
                    <a:pt x="412" y="155"/>
                    <a:pt x="420" y="152"/>
                    <a:pt x="420" y="152"/>
                  </a:cubicBezTo>
                  <a:cubicBezTo>
                    <a:pt x="421" y="148"/>
                    <a:pt x="426" y="144"/>
                    <a:pt x="424" y="140"/>
                  </a:cubicBezTo>
                  <a:cubicBezTo>
                    <a:pt x="420" y="131"/>
                    <a:pt x="365" y="146"/>
                    <a:pt x="356" y="148"/>
                  </a:cubicBezTo>
                  <a:cubicBezTo>
                    <a:pt x="339" y="146"/>
                    <a:pt x="316" y="152"/>
                    <a:pt x="304" y="140"/>
                  </a:cubicBezTo>
                  <a:cubicBezTo>
                    <a:pt x="301" y="137"/>
                    <a:pt x="302" y="132"/>
                    <a:pt x="300" y="128"/>
                  </a:cubicBezTo>
                  <a:cubicBezTo>
                    <a:pt x="298" y="124"/>
                    <a:pt x="296" y="119"/>
                    <a:pt x="292" y="116"/>
                  </a:cubicBezTo>
                  <a:cubicBezTo>
                    <a:pt x="272" y="98"/>
                    <a:pt x="244" y="91"/>
                    <a:pt x="220" y="80"/>
                  </a:cubicBezTo>
                  <a:cubicBezTo>
                    <a:pt x="201" y="72"/>
                    <a:pt x="180" y="67"/>
                    <a:pt x="160" y="60"/>
                  </a:cubicBezTo>
                  <a:cubicBezTo>
                    <a:pt x="152" y="57"/>
                    <a:pt x="136" y="52"/>
                    <a:pt x="136" y="52"/>
                  </a:cubicBezTo>
                  <a:cubicBezTo>
                    <a:pt x="113" y="55"/>
                    <a:pt x="98" y="64"/>
                    <a:pt x="80" y="52"/>
                  </a:cubicBezTo>
                  <a:cubicBezTo>
                    <a:pt x="70" y="38"/>
                    <a:pt x="74" y="44"/>
                    <a:pt x="68" y="32"/>
                  </a:cubicBezTo>
                  <a:lnTo>
                    <a:pt x="68" y="0"/>
                  </a:lnTo>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algn="ctr" rotWithShape="0">
                      <a:srgbClr val="363046">
                        <a:gamma/>
                        <a:shade val="60000"/>
                        <a:invGamma/>
                        <a:alpha val="50000"/>
                      </a:srgbClr>
                    </a:outerShdw>
                  </a:effectLst>
                </a14:hiddenEffects>
              </a:ext>
            </a:extLst>
          </p:spPr>
          <p:txBody>
            <a:bodyPr/>
            <a:lstStyle/>
            <a:p>
              <a:endParaRPr lang="zh-CN" altLang="en-US" sz="3200">
                <a:solidFill>
                  <a:srgbClr val="BCB5AC"/>
                </a:solidFill>
              </a:endParaRPr>
            </a:p>
          </p:txBody>
        </p:sp>
        <p:sp>
          <p:nvSpPr>
            <p:cNvPr id="74" name="Freeform 39"/>
            <p:cNvSpPr>
              <a:spLocks/>
            </p:cNvSpPr>
            <p:nvPr/>
          </p:nvSpPr>
          <p:spPr bwMode="ltGray">
            <a:xfrm>
              <a:off x="4855" y="3115"/>
              <a:ext cx="52" cy="54"/>
            </a:xfrm>
            <a:custGeom>
              <a:avLst/>
              <a:gdLst>
                <a:gd name="T0" fmla="*/ 32 w 60"/>
                <a:gd name="T1" fmla="*/ 18 h 78"/>
                <a:gd name="T2" fmla="*/ 0 w 60"/>
                <a:gd name="T3" fmla="*/ 18 h 78"/>
                <a:gd name="T4" fmla="*/ 20 w 60"/>
                <a:gd name="T5" fmla="*/ 42 h 78"/>
                <a:gd name="T6" fmla="*/ 28 w 60"/>
                <a:gd name="T7" fmla="*/ 66 h 78"/>
                <a:gd name="T8" fmla="*/ 32 w 60"/>
                <a:gd name="T9" fmla="*/ 78 h 78"/>
                <a:gd name="T10" fmla="*/ 60 w 60"/>
                <a:gd name="T11" fmla="*/ 50 h 78"/>
                <a:gd name="T12" fmla="*/ 32 w 60"/>
                <a:gd name="T13" fmla="*/ 18 h 78"/>
              </a:gdLst>
              <a:ahLst/>
              <a:cxnLst>
                <a:cxn ang="0">
                  <a:pos x="T0" y="T1"/>
                </a:cxn>
                <a:cxn ang="0">
                  <a:pos x="T2" y="T3"/>
                </a:cxn>
                <a:cxn ang="0">
                  <a:pos x="T4" y="T5"/>
                </a:cxn>
                <a:cxn ang="0">
                  <a:pos x="T6" y="T7"/>
                </a:cxn>
                <a:cxn ang="0">
                  <a:pos x="T8" y="T9"/>
                </a:cxn>
                <a:cxn ang="0">
                  <a:pos x="T10" y="T11"/>
                </a:cxn>
                <a:cxn ang="0">
                  <a:pos x="T12" y="T13"/>
                </a:cxn>
              </a:cxnLst>
              <a:rect l="0" t="0" r="r" b="b"/>
              <a:pathLst>
                <a:path w="60" h="78">
                  <a:moveTo>
                    <a:pt x="32" y="18"/>
                  </a:moveTo>
                  <a:cubicBezTo>
                    <a:pt x="16" y="7"/>
                    <a:pt x="12" y="0"/>
                    <a:pt x="0" y="18"/>
                  </a:cubicBezTo>
                  <a:cubicBezTo>
                    <a:pt x="6" y="27"/>
                    <a:pt x="15" y="33"/>
                    <a:pt x="20" y="42"/>
                  </a:cubicBezTo>
                  <a:cubicBezTo>
                    <a:pt x="24" y="49"/>
                    <a:pt x="25" y="58"/>
                    <a:pt x="28" y="66"/>
                  </a:cubicBezTo>
                  <a:cubicBezTo>
                    <a:pt x="29" y="70"/>
                    <a:pt x="32" y="78"/>
                    <a:pt x="32" y="78"/>
                  </a:cubicBezTo>
                  <a:cubicBezTo>
                    <a:pt x="52" y="73"/>
                    <a:pt x="54" y="69"/>
                    <a:pt x="60" y="50"/>
                  </a:cubicBezTo>
                  <a:cubicBezTo>
                    <a:pt x="54" y="32"/>
                    <a:pt x="50" y="27"/>
                    <a:pt x="32" y="18"/>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5" name="Freeform 40"/>
            <p:cNvSpPr>
              <a:spLocks/>
            </p:cNvSpPr>
            <p:nvPr/>
          </p:nvSpPr>
          <p:spPr bwMode="ltGray">
            <a:xfrm>
              <a:off x="5011" y="3031"/>
              <a:ext cx="189" cy="79"/>
            </a:xfrm>
            <a:custGeom>
              <a:avLst/>
              <a:gdLst>
                <a:gd name="T0" fmla="*/ 47 w 219"/>
                <a:gd name="T1" fmla="*/ 73 h 113"/>
                <a:gd name="T2" fmla="*/ 39 w 219"/>
                <a:gd name="T3" fmla="*/ 61 h 113"/>
                <a:gd name="T4" fmla="*/ 15 w 219"/>
                <a:gd name="T5" fmla="*/ 69 h 113"/>
                <a:gd name="T6" fmla="*/ 39 w 219"/>
                <a:gd name="T7" fmla="*/ 113 h 113"/>
                <a:gd name="T8" fmla="*/ 123 w 219"/>
                <a:gd name="T9" fmla="*/ 89 h 113"/>
                <a:gd name="T10" fmla="*/ 147 w 219"/>
                <a:gd name="T11" fmla="*/ 73 h 113"/>
                <a:gd name="T12" fmla="*/ 171 w 219"/>
                <a:gd name="T13" fmla="*/ 65 h 113"/>
                <a:gd name="T14" fmla="*/ 219 w 219"/>
                <a:gd name="T15" fmla="*/ 19 h 113"/>
                <a:gd name="T16" fmla="*/ 210 w 219"/>
                <a:gd name="T17" fmla="*/ 0 h 113"/>
                <a:gd name="T18" fmla="*/ 179 w 219"/>
                <a:gd name="T19" fmla="*/ 17 h 113"/>
                <a:gd name="T20" fmla="*/ 107 w 219"/>
                <a:gd name="T21" fmla="*/ 41 h 113"/>
                <a:gd name="T22" fmla="*/ 83 w 219"/>
                <a:gd name="T23" fmla="*/ 45 h 113"/>
                <a:gd name="T24" fmla="*/ 59 w 219"/>
                <a:gd name="T25" fmla="*/ 53 h 113"/>
                <a:gd name="T26" fmla="*/ 47 w 219"/>
                <a:gd name="T27" fmla="*/ 7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9" h="113">
                  <a:moveTo>
                    <a:pt x="47" y="73"/>
                  </a:moveTo>
                  <a:cubicBezTo>
                    <a:pt x="44" y="69"/>
                    <a:pt x="44" y="62"/>
                    <a:pt x="39" y="61"/>
                  </a:cubicBezTo>
                  <a:cubicBezTo>
                    <a:pt x="31" y="60"/>
                    <a:pt x="15" y="69"/>
                    <a:pt x="15" y="69"/>
                  </a:cubicBezTo>
                  <a:cubicBezTo>
                    <a:pt x="0" y="91"/>
                    <a:pt x="20" y="101"/>
                    <a:pt x="39" y="113"/>
                  </a:cubicBezTo>
                  <a:cubicBezTo>
                    <a:pt x="67" y="107"/>
                    <a:pt x="96" y="98"/>
                    <a:pt x="123" y="89"/>
                  </a:cubicBezTo>
                  <a:cubicBezTo>
                    <a:pt x="132" y="86"/>
                    <a:pt x="139" y="78"/>
                    <a:pt x="147" y="73"/>
                  </a:cubicBezTo>
                  <a:cubicBezTo>
                    <a:pt x="154" y="68"/>
                    <a:pt x="171" y="65"/>
                    <a:pt x="171" y="65"/>
                  </a:cubicBezTo>
                  <a:cubicBezTo>
                    <a:pt x="186" y="50"/>
                    <a:pt x="207" y="36"/>
                    <a:pt x="219" y="19"/>
                  </a:cubicBezTo>
                  <a:cubicBezTo>
                    <a:pt x="215" y="16"/>
                    <a:pt x="215" y="0"/>
                    <a:pt x="210" y="0"/>
                  </a:cubicBezTo>
                  <a:cubicBezTo>
                    <a:pt x="205" y="0"/>
                    <a:pt x="183" y="15"/>
                    <a:pt x="179" y="17"/>
                  </a:cubicBezTo>
                  <a:cubicBezTo>
                    <a:pt x="159" y="26"/>
                    <a:pt x="129" y="37"/>
                    <a:pt x="107" y="41"/>
                  </a:cubicBezTo>
                  <a:cubicBezTo>
                    <a:pt x="99" y="42"/>
                    <a:pt x="91" y="43"/>
                    <a:pt x="83" y="45"/>
                  </a:cubicBezTo>
                  <a:cubicBezTo>
                    <a:pt x="75" y="47"/>
                    <a:pt x="59" y="53"/>
                    <a:pt x="59" y="53"/>
                  </a:cubicBezTo>
                  <a:cubicBezTo>
                    <a:pt x="49" y="67"/>
                    <a:pt x="53" y="61"/>
                    <a:pt x="47" y="7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6" name="Freeform 41"/>
            <p:cNvSpPr>
              <a:spLocks/>
            </p:cNvSpPr>
            <p:nvPr/>
          </p:nvSpPr>
          <p:spPr bwMode="ltGray">
            <a:xfrm>
              <a:off x="5207" y="2984"/>
              <a:ext cx="119" cy="86"/>
            </a:xfrm>
            <a:custGeom>
              <a:avLst/>
              <a:gdLst>
                <a:gd name="T0" fmla="*/ 12 w 139"/>
                <a:gd name="T1" fmla="*/ 60 h 122"/>
                <a:gd name="T2" fmla="*/ 8 w 139"/>
                <a:gd name="T3" fmla="*/ 84 h 122"/>
                <a:gd name="T4" fmla="*/ 0 w 139"/>
                <a:gd name="T5" fmla="*/ 108 h 122"/>
                <a:gd name="T6" fmla="*/ 36 w 139"/>
                <a:gd name="T7" fmla="*/ 116 h 122"/>
                <a:gd name="T8" fmla="*/ 52 w 139"/>
                <a:gd name="T9" fmla="*/ 96 h 122"/>
                <a:gd name="T10" fmla="*/ 124 w 139"/>
                <a:gd name="T11" fmla="*/ 68 h 122"/>
                <a:gd name="T12" fmla="*/ 136 w 139"/>
                <a:gd name="T13" fmla="*/ 44 h 122"/>
                <a:gd name="T14" fmla="*/ 112 w 139"/>
                <a:gd name="T15" fmla="*/ 28 h 122"/>
                <a:gd name="T16" fmla="*/ 100 w 139"/>
                <a:gd name="T17" fmla="*/ 20 h 122"/>
                <a:gd name="T18" fmla="*/ 64 w 139"/>
                <a:gd name="T19" fmla="*/ 12 h 122"/>
                <a:gd name="T20" fmla="*/ 52 w 139"/>
                <a:gd name="T21" fmla="*/ 36 h 122"/>
                <a:gd name="T22" fmla="*/ 12 w 139"/>
                <a:gd name="T23" fmla="*/ 6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9" h="122">
                  <a:moveTo>
                    <a:pt x="12" y="60"/>
                  </a:moveTo>
                  <a:cubicBezTo>
                    <a:pt x="11" y="68"/>
                    <a:pt x="10" y="76"/>
                    <a:pt x="8" y="84"/>
                  </a:cubicBezTo>
                  <a:cubicBezTo>
                    <a:pt x="6" y="92"/>
                    <a:pt x="0" y="108"/>
                    <a:pt x="0" y="108"/>
                  </a:cubicBezTo>
                  <a:cubicBezTo>
                    <a:pt x="14" y="118"/>
                    <a:pt x="19" y="122"/>
                    <a:pt x="36" y="116"/>
                  </a:cubicBezTo>
                  <a:cubicBezTo>
                    <a:pt x="46" y="86"/>
                    <a:pt x="31" y="122"/>
                    <a:pt x="52" y="96"/>
                  </a:cubicBezTo>
                  <a:cubicBezTo>
                    <a:pt x="83" y="57"/>
                    <a:pt x="30" y="74"/>
                    <a:pt x="124" y="68"/>
                  </a:cubicBezTo>
                  <a:cubicBezTo>
                    <a:pt x="125" y="67"/>
                    <a:pt x="139" y="48"/>
                    <a:pt x="136" y="44"/>
                  </a:cubicBezTo>
                  <a:cubicBezTo>
                    <a:pt x="130" y="36"/>
                    <a:pt x="120" y="33"/>
                    <a:pt x="112" y="28"/>
                  </a:cubicBezTo>
                  <a:cubicBezTo>
                    <a:pt x="108" y="25"/>
                    <a:pt x="100" y="20"/>
                    <a:pt x="100" y="20"/>
                  </a:cubicBezTo>
                  <a:cubicBezTo>
                    <a:pt x="89" y="4"/>
                    <a:pt x="92" y="0"/>
                    <a:pt x="64" y="12"/>
                  </a:cubicBezTo>
                  <a:cubicBezTo>
                    <a:pt x="57" y="15"/>
                    <a:pt x="55" y="30"/>
                    <a:pt x="52" y="36"/>
                  </a:cubicBezTo>
                  <a:cubicBezTo>
                    <a:pt x="46" y="49"/>
                    <a:pt x="26" y="60"/>
                    <a:pt x="12" y="6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7" name="Freeform 42"/>
            <p:cNvSpPr>
              <a:spLocks/>
            </p:cNvSpPr>
            <p:nvPr/>
          </p:nvSpPr>
          <p:spPr bwMode="ltGray">
            <a:xfrm>
              <a:off x="5270" y="2946"/>
              <a:ext cx="43" cy="24"/>
            </a:xfrm>
            <a:custGeom>
              <a:avLst/>
              <a:gdLst>
                <a:gd name="T0" fmla="*/ 29 w 49"/>
                <a:gd name="T1" fmla="*/ 0 h 35"/>
                <a:gd name="T2" fmla="*/ 8 w 49"/>
                <a:gd name="T3" fmla="*/ 11 h 35"/>
                <a:gd name="T4" fmla="*/ 24 w 49"/>
                <a:gd name="T5" fmla="*/ 35 h 35"/>
                <a:gd name="T6" fmla="*/ 39 w 49"/>
                <a:gd name="T7" fmla="*/ 26 h 35"/>
                <a:gd name="T8" fmla="*/ 29 w 49"/>
                <a:gd name="T9" fmla="*/ 0 h 35"/>
              </a:gdLst>
              <a:ahLst/>
              <a:cxnLst>
                <a:cxn ang="0">
                  <a:pos x="T0" y="T1"/>
                </a:cxn>
                <a:cxn ang="0">
                  <a:pos x="T2" y="T3"/>
                </a:cxn>
                <a:cxn ang="0">
                  <a:pos x="T4" y="T5"/>
                </a:cxn>
                <a:cxn ang="0">
                  <a:pos x="T6" y="T7"/>
                </a:cxn>
                <a:cxn ang="0">
                  <a:pos x="T8" y="T9"/>
                </a:cxn>
              </a:cxnLst>
              <a:rect l="0" t="0" r="r" b="b"/>
              <a:pathLst>
                <a:path w="49" h="35">
                  <a:moveTo>
                    <a:pt x="29" y="0"/>
                  </a:moveTo>
                  <a:cubicBezTo>
                    <a:pt x="25" y="12"/>
                    <a:pt x="19" y="7"/>
                    <a:pt x="8" y="11"/>
                  </a:cubicBezTo>
                  <a:cubicBezTo>
                    <a:pt x="0" y="23"/>
                    <a:pt x="14" y="34"/>
                    <a:pt x="24" y="35"/>
                  </a:cubicBezTo>
                  <a:cubicBezTo>
                    <a:pt x="30" y="34"/>
                    <a:pt x="33" y="28"/>
                    <a:pt x="39" y="26"/>
                  </a:cubicBezTo>
                  <a:cubicBezTo>
                    <a:pt x="49" y="22"/>
                    <a:pt x="29"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8" name="Freeform 43"/>
            <p:cNvSpPr>
              <a:spLocks/>
            </p:cNvSpPr>
            <p:nvPr/>
          </p:nvSpPr>
          <p:spPr bwMode="ltGray">
            <a:xfrm>
              <a:off x="3288" y="2491"/>
              <a:ext cx="142" cy="188"/>
            </a:xfrm>
            <a:custGeom>
              <a:avLst/>
              <a:gdLst>
                <a:gd name="T0" fmla="*/ 128 w 164"/>
                <a:gd name="T1" fmla="*/ 0 h 268"/>
                <a:gd name="T2" fmla="*/ 104 w 164"/>
                <a:gd name="T3" fmla="*/ 28 h 268"/>
                <a:gd name="T4" fmla="*/ 88 w 164"/>
                <a:gd name="T5" fmla="*/ 64 h 268"/>
                <a:gd name="T6" fmla="*/ 36 w 164"/>
                <a:gd name="T7" fmla="*/ 84 h 268"/>
                <a:gd name="T8" fmla="*/ 28 w 164"/>
                <a:gd name="T9" fmla="*/ 96 h 268"/>
                <a:gd name="T10" fmla="*/ 16 w 164"/>
                <a:gd name="T11" fmla="*/ 100 h 268"/>
                <a:gd name="T12" fmla="*/ 20 w 164"/>
                <a:gd name="T13" fmla="*/ 132 h 268"/>
                <a:gd name="T14" fmla="*/ 28 w 164"/>
                <a:gd name="T15" fmla="*/ 156 h 268"/>
                <a:gd name="T16" fmla="*/ 0 w 164"/>
                <a:gd name="T17" fmla="*/ 200 h 268"/>
                <a:gd name="T18" fmla="*/ 28 w 164"/>
                <a:gd name="T19" fmla="*/ 260 h 268"/>
                <a:gd name="T20" fmla="*/ 52 w 164"/>
                <a:gd name="T21" fmla="*/ 268 h 268"/>
                <a:gd name="T22" fmla="*/ 88 w 164"/>
                <a:gd name="T23" fmla="*/ 216 h 268"/>
                <a:gd name="T24" fmla="*/ 104 w 164"/>
                <a:gd name="T25" fmla="*/ 192 h 268"/>
                <a:gd name="T26" fmla="*/ 128 w 164"/>
                <a:gd name="T27" fmla="*/ 116 h 268"/>
                <a:gd name="T28" fmla="*/ 140 w 164"/>
                <a:gd name="T29" fmla="*/ 76 h 268"/>
                <a:gd name="T30" fmla="*/ 164 w 164"/>
                <a:gd name="T31" fmla="*/ 72 h 268"/>
                <a:gd name="T32" fmla="*/ 128 w 164"/>
                <a:gd name="T33" fmla="*/ 0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4" h="268">
                  <a:moveTo>
                    <a:pt x="128" y="0"/>
                  </a:moveTo>
                  <a:cubicBezTo>
                    <a:pt x="123" y="16"/>
                    <a:pt x="120" y="23"/>
                    <a:pt x="104" y="28"/>
                  </a:cubicBezTo>
                  <a:cubicBezTo>
                    <a:pt x="102" y="35"/>
                    <a:pt x="97" y="57"/>
                    <a:pt x="88" y="64"/>
                  </a:cubicBezTo>
                  <a:cubicBezTo>
                    <a:pt x="75" y="75"/>
                    <a:pt x="51" y="74"/>
                    <a:pt x="36" y="84"/>
                  </a:cubicBezTo>
                  <a:cubicBezTo>
                    <a:pt x="33" y="88"/>
                    <a:pt x="32" y="93"/>
                    <a:pt x="28" y="96"/>
                  </a:cubicBezTo>
                  <a:cubicBezTo>
                    <a:pt x="25" y="99"/>
                    <a:pt x="17" y="96"/>
                    <a:pt x="16" y="100"/>
                  </a:cubicBezTo>
                  <a:cubicBezTo>
                    <a:pt x="14" y="110"/>
                    <a:pt x="18" y="121"/>
                    <a:pt x="20" y="132"/>
                  </a:cubicBezTo>
                  <a:cubicBezTo>
                    <a:pt x="22" y="140"/>
                    <a:pt x="28" y="156"/>
                    <a:pt x="28" y="156"/>
                  </a:cubicBezTo>
                  <a:cubicBezTo>
                    <a:pt x="13" y="166"/>
                    <a:pt x="6" y="183"/>
                    <a:pt x="0" y="200"/>
                  </a:cubicBezTo>
                  <a:cubicBezTo>
                    <a:pt x="3" y="210"/>
                    <a:pt x="19" y="254"/>
                    <a:pt x="28" y="260"/>
                  </a:cubicBezTo>
                  <a:cubicBezTo>
                    <a:pt x="35" y="264"/>
                    <a:pt x="52" y="268"/>
                    <a:pt x="52" y="268"/>
                  </a:cubicBezTo>
                  <a:cubicBezTo>
                    <a:pt x="85" y="261"/>
                    <a:pt x="79" y="244"/>
                    <a:pt x="88" y="216"/>
                  </a:cubicBezTo>
                  <a:cubicBezTo>
                    <a:pt x="91" y="207"/>
                    <a:pt x="99" y="200"/>
                    <a:pt x="104" y="192"/>
                  </a:cubicBezTo>
                  <a:cubicBezTo>
                    <a:pt x="116" y="174"/>
                    <a:pt x="121" y="136"/>
                    <a:pt x="128" y="116"/>
                  </a:cubicBezTo>
                  <a:cubicBezTo>
                    <a:pt x="131" y="108"/>
                    <a:pt x="134" y="79"/>
                    <a:pt x="140" y="76"/>
                  </a:cubicBezTo>
                  <a:cubicBezTo>
                    <a:pt x="147" y="72"/>
                    <a:pt x="156" y="73"/>
                    <a:pt x="164" y="72"/>
                  </a:cubicBezTo>
                  <a:cubicBezTo>
                    <a:pt x="158" y="19"/>
                    <a:pt x="161" y="33"/>
                    <a:pt x="1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79" name="Freeform 44"/>
            <p:cNvSpPr>
              <a:spLocks/>
            </p:cNvSpPr>
            <p:nvPr/>
          </p:nvSpPr>
          <p:spPr bwMode="ltGray">
            <a:xfrm>
              <a:off x="3900" y="2200"/>
              <a:ext cx="57" cy="57"/>
            </a:xfrm>
            <a:custGeom>
              <a:avLst/>
              <a:gdLst>
                <a:gd name="T0" fmla="*/ 29 w 66"/>
                <a:gd name="T1" fmla="*/ 0 h 81"/>
                <a:gd name="T2" fmla="*/ 25 w 66"/>
                <a:gd name="T3" fmla="*/ 60 h 81"/>
                <a:gd name="T4" fmla="*/ 29 w 66"/>
                <a:gd name="T5" fmla="*/ 76 h 81"/>
                <a:gd name="T6" fmla="*/ 41 w 66"/>
                <a:gd name="T7" fmla="*/ 80 h 81"/>
                <a:gd name="T8" fmla="*/ 57 w 66"/>
                <a:gd name="T9" fmla="*/ 76 h 81"/>
                <a:gd name="T10" fmla="*/ 29 w 66"/>
                <a:gd name="T11" fmla="*/ 0 h 81"/>
              </a:gdLst>
              <a:ahLst/>
              <a:cxnLst>
                <a:cxn ang="0">
                  <a:pos x="T0" y="T1"/>
                </a:cxn>
                <a:cxn ang="0">
                  <a:pos x="T2" y="T3"/>
                </a:cxn>
                <a:cxn ang="0">
                  <a:pos x="T4" y="T5"/>
                </a:cxn>
                <a:cxn ang="0">
                  <a:pos x="T6" y="T7"/>
                </a:cxn>
                <a:cxn ang="0">
                  <a:pos x="T8" y="T9"/>
                </a:cxn>
                <a:cxn ang="0">
                  <a:pos x="T10" y="T11"/>
                </a:cxn>
              </a:cxnLst>
              <a:rect l="0" t="0" r="r" b="b"/>
              <a:pathLst>
                <a:path w="66" h="81">
                  <a:moveTo>
                    <a:pt x="29" y="0"/>
                  </a:moveTo>
                  <a:cubicBezTo>
                    <a:pt x="0" y="10"/>
                    <a:pt x="20" y="38"/>
                    <a:pt x="25" y="60"/>
                  </a:cubicBezTo>
                  <a:cubicBezTo>
                    <a:pt x="26" y="65"/>
                    <a:pt x="26" y="72"/>
                    <a:pt x="29" y="76"/>
                  </a:cubicBezTo>
                  <a:cubicBezTo>
                    <a:pt x="32" y="79"/>
                    <a:pt x="37" y="79"/>
                    <a:pt x="41" y="80"/>
                  </a:cubicBezTo>
                  <a:cubicBezTo>
                    <a:pt x="46" y="79"/>
                    <a:pt x="55" y="81"/>
                    <a:pt x="57" y="76"/>
                  </a:cubicBezTo>
                  <a:cubicBezTo>
                    <a:pt x="66" y="53"/>
                    <a:pt x="45" y="16"/>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0" name="Freeform 45"/>
            <p:cNvSpPr>
              <a:spLocks/>
            </p:cNvSpPr>
            <p:nvPr/>
          </p:nvSpPr>
          <p:spPr bwMode="ltGray">
            <a:xfrm>
              <a:off x="4283" y="2261"/>
              <a:ext cx="128" cy="171"/>
            </a:xfrm>
            <a:custGeom>
              <a:avLst/>
              <a:gdLst>
                <a:gd name="T0" fmla="*/ 96 w 148"/>
                <a:gd name="T1" fmla="*/ 0 h 244"/>
                <a:gd name="T2" fmla="*/ 60 w 148"/>
                <a:gd name="T3" fmla="*/ 84 h 244"/>
                <a:gd name="T4" fmla="*/ 36 w 148"/>
                <a:gd name="T5" fmla="*/ 92 h 244"/>
                <a:gd name="T6" fmla="*/ 12 w 148"/>
                <a:gd name="T7" fmla="*/ 108 h 244"/>
                <a:gd name="T8" fmla="*/ 40 w 148"/>
                <a:gd name="T9" fmla="*/ 188 h 244"/>
                <a:gd name="T10" fmla="*/ 52 w 148"/>
                <a:gd name="T11" fmla="*/ 224 h 244"/>
                <a:gd name="T12" fmla="*/ 60 w 148"/>
                <a:gd name="T13" fmla="*/ 236 h 244"/>
                <a:gd name="T14" fmla="*/ 84 w 148"/>
                <a:gd name="T15" fmla="*/ 244 h 244"/>
                <a:gd name="T16" fmla="*/ 96 w 148"/>
                <a:gd name="T17" fmla="*/ 196 h 244"/>
                <a:gd name="T18" fmla="*/ 124 w 148"/>
                <a:gd name="T19" fmla="*/ 168 h 244"/>
                <a:gd name="T20" fmla="*/ 112 w 148"/>
                <a:gd name="T21" fmla="*/ 68 h 244"/>
                <a:gd name="T22" fmla="*/ 140 w 148"/>
                <a:gd name="T23" fmla="*/ 48 h 244"/>
                <a:gd name="T24" fmla="*/ 112 w 148"/>
                <a:gd name="T25" fmla="*/ 20 h 244"/>
                <a:gd name="T26" fmla="*/ 96 w 148"/>
                <a:gd name="T27"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8" h="244">
                  <a:moveTo>
                    <a:pt x="96" y="0"/>
                  </a:moveTo>
                  <a:cubicBezTo>
                    <a:pt x="86" y="29"/>
                    <a:pt x="70" y="55"/>
                    <a:pt x="60" y="84"/>
                  </a:cubicBezTo>
                  <a:cubicBezTo>
                    <a:pt x="57" y="92"/>
                    <a:pt x="43" y="87"/>
                    <a:pt x="36" y="92"/>
                  </a:cubicBezTo>
                  <a:cubicBezTo>
                    <a:pt x="28" y="97"/>
                    <a:pt x="12" y="108"/>
                    <a:pt x="12" y="108"/>
                  </a:cubicBezTo>
                  <a:cubicBezTo>
                    <a:pt x="0" y="144"/>
                    <a:pt x="30" y="158"/>
                    <a:pt x="40" y="188"/>
                  </a:cubicBezTo>
                  <a:cubicBezTo>
                    <a:pt x="44" y="200"/>
                    <a:pt x="45" y="213"/>
                    <a:pt x="52" y="224"/>
                  </a:cubicBezTo>
                  <a:cubicBezTo>
                    <a:pt x="55" y="228"/>
                    <a:pt x="56" y="233"/>
                    <a:pt x="60" y="236"/>
                  </a:cubicBezTo>
                  <a:cubicBezTo>
                    <a:pt x="67" y="240"/>
                    <a:pt x="84" y="244"/>
                    <a:pt x="84" y="244"/>
                  </a:cubicBezTo>
                  <a:cubicBezTo>
                    <a:pt x="111" y="235"/>
                    <a:pt x="103" y="218"/>
                    <a:pt x="96" y="196"/>
                  </a:cubicBezTo>
                  <a:cubicBezTo>
                    <a:pt x="100" y="183"/>
                    <a:pt x="124" y="168"/>
                    <a:pt x="124" y="168"/>
                  </a:cubicBezTo>
                  <a:cubicBezTo>
                    <a:pt x="148" y="132"/>
                    <a:pt x="123" y="101"/>
                    <a:pt x="112" y="68"/>
                  </a:cubicBezTo>
                  <a:cubicBezTo>
                    <a:pt x="140" y="59"/>
                    <a:pt x="133" y="68"/>
                    <a:pt x="140" y="48"/>
                  </a:cubicBezTo>
                  <a:cubicBezTo>
                    <a:pt x="136" y="35"/>
                    <a:pt x="112" y="20"/>
                    <a:pt x="112" y="20"/>
                  </a:cubicBezTo>
                  <a:cubicBezTo>
                    <a:pt x="102" y="5"/>
                    <a:pt x="107" y="11"/>
                    <a:pt x="9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1" name="Freeform 46"/>
            <p:cNvSpPr>
              <a:spLocks/>
            </p:cNvSpPr>
            <p:nvPr/>
          </p:nvSpPr>
          <p:spPr bwMode="ltGray">
            <a:xfrm>
              <a:off x="4175" y="2208"/>
              <a:ext cx="83" cy="128"/>
            </a:xfrm>
            <a:custGeom>
              <a:avLst/>
              <a:gdLst>
                <a:gd name="T0" fmla="*/ 48 w 96"/>
                <a:gd name="T1" fmla="*/ 2 h 183"/>
                <a:gd name="T2" fmla="*/ 51 w 96"/>
                <a:gd name="T3" fmla="*/ 35 h 183"/>
                <a:gd name="T4" fmla="*/ 60 w 96"/>
                <a:gd name="T5" fmla="*/ 62 h 183"/>
                <a:gd name="T6" fmla="*/ 62 w 96"/>
                <a:gd name="T7" fmla="*/ 92 h 183"/>
                <a:gd name="T8" fmla="*/ 68 w 96"/>
                <a:gd name="T9" fmla="*/ 105 h 183"/>
                <a:gd name="T10" fmla="*/ 71 w 96"/>
                <a:gd name="T11" fmla="*/ 126 h 183"/>
                <a:gd name="T12" fmla="*/ 57 w 96"/>
                <a:gd name="T13" fmla="*/ 93 h 183"/>
                <a:gd name="T14" fmla="*/ 35 w 96"/>
                <a:gd name="T15" fmla="*/ 78 h 183"/>
                <a:gd name="T16" fmla="*/ 5 w 96"/>
                <a:gd name="T17" fmla="*/ 83 h 183"/>
                <a:gd name="T18" fmla="*/ 8 w 96"/>
                <a:gd name="T19" fmla="*/ 102 h 183"/>
                <a:gd name="T20" fmla="*/ 41 w 96"/>
                <a:gd name="T21" fmla="*/ 114 h 183"/>
                <a:gd name="T22" fmla="*/ 57 w 96"/>
                <a:gd name="T23" fmla="*/ 135 h 183"/>
                <a:gd name="T24" fmla="*/ 71 w 96"/>
                <a:gd name="T25" fmla="*/ 135 h 183"/>
                <a:gd name="T26" fmla="*/ 78 w 96"/>
                <a:gd name="T27" fmla="*/ 150 h 183"/>
                <a:gd name="T28" fmla="*/ 96 w 96"/>
                <a:gd name="T29" fmla="*/ 179 h 183"/>
                <a:gd name="T30" fmla="*/ 81 w 96"/>
                <a:gd name="T31" fmla="*/ 126 h 183"/>
                <a:gd name="T32" fmla="*/ 80 w 96"/>
                <a:gd name="T33" fmla="*/ 93 h 183"/>
                <a:gd name="T34" fmla="*/ 71 w 96"/>
                <a:gd name="T35" fmla="*/ 63 h 183"/>
                <a:gd name="T36" fmla="*/ 63 w 96"/>
                <a:gd name="T37" fmla="*/ 41 h 183"/>
                <a:gd name="T38" fmla="*/ 57 w 96"/>
                <a:gd name="T39" fmla="*/ 20 h 183"/>
                <a:gd name="T40" fmla="*/ 48 w 96"/>
                <a:gd name="T41" fmla="*/ 2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83">
                  <a:moveTo>
                    <a:pt x="48" y="2"/>
                  </a:moveTo>
                  <a:cubicBezTo>
                    <a:pt x="47" y="4"/>
                    <a:pt x="49" y="25"/>
                    <a:pt x="51" y="35"/>
                  </a:cubicBezTo>
                  <a:cubicBezTo>
                    <a:pt x="53" y="45"/>
                    <a:pt x="58" y="53"/>
                    <a:pt x="60" y="62"/>
                  </a:cubicBezTo>
                  <a:cubicBezTo>
                    <a:pt x="62" y="71"/>
                    <a:pt x="61" y="85"/>
                    <a:pt x="62" y="92"/>
                  </a:cubicBezTo>
                  <a:cubicBezTo>
                    <a:pt x="63" y="99"/>
                    <a:pt x="67" y="99"/>
                    <a:pt x="68" y="105"/>
                  </a:cubicBezTo>
                  <a:cubicBezTo>
                    <a:pt x="69" y="111"/>
                    <a:pt x="73" y="128"/>
                    <a:pt x="71" y="126"/>
                  </a:cubicBezTo>
                  <a:cubicBezTo>
                    <a:pt x="69" y="124"/>
                    <a:pt x="63" y="101"/>
                    <a:pt x="57" y="93"/>
                  </a:cubicBezTo>
                  <a:cubicBezTo>
                    <a:pt x="51" y="85"/>
                    <a:pt x="44" y="80"/>
                    <a:pt x="35" y="78"/>
                  </a:cubicBezTo>
                  <a:cubicBezTo>
                    <a:pt x="26" y="76"/>
                    <a:pt x="10" y="79"/>
                    <a:pt x="5" y="83"/>
                  </a:cubicBezTo>
                  <a:cubicBezTo>
                    <a:pt x="0" y="87"/>
                    <a:pt x="2" y="97"/>
                    <a:pt x="8" y="102"/>
                  </a:cubicBezTo>
                  <a:cubicBezTo>
                    <a:pt x="14" y="107"/>
                    <a:pt x="33" y="109"/>
                    <a:pt x="41" y="114"/>
                  </a:cubicBezTo>
                  <a:cubicBezTo>
                    <a:pt x="49" y="119"/>
                    <a:pt x="52" y="132"/>
                    <a:pt x="57" y="135"/>
                  </a:cubicBezTo>
                  <a:cubicBezTo>
                    <a:pt x="62" y="138"/>
                    <a:pt x="68" y="133"/>
                    <a:pt x="71" y="135"/>
                  </a:cubicBezTo>
                  <a:cubicBezTo>
                    <a:pt x="74" y="137"/>
                    <a:pt x="74" y="143"/>
                    <a:pt x="78" y="150"/>
                  </a:cubicBezTo>
                  <a:cubicBezTo>
                    <a:pt x="82" y="157"/>
                    <a:pt x="96" y="183"/>
                    <a:pt x="96" y="179"/>
                  </a:cubicBezTo>
                  <a:cubicBezTo>
                    <a:pt x="96" y="175"/>
                    <a:pt x="84" y="140"/>
                    <a:pt x="81" y="126"/>
                  </a:cubicBezTo>
                  <a:cubicBezTo>
                    <a:pt x="78" y="112"/>
                    <a:pt x="82" y="104"/>
                    <a:pt x="80" y="93"/>
                  </a:cubicBezTo>
                  <a:cubicBezTo>
                    <a:pt x="78" y="82"/>
                    <a:pt x="74" y="72"/>
                    <a:pt x="71" y="63"/>
                  </a:cubicBezTo>
                  <a:cubicBezTo>
                    <a:pt x="68" y="54"/>
                    <a:pt x="65" y="48"/>
                    <a:pt x="63" y="41"/>
                  </a:cubicBezTo>
                  <a:cubicBezTo>
                    <a:pt x="61" y="34"/>
                    <a:pt x="59" y="26"/>
                    <a:pt x="57" y="20"/>
                  </a:cubicBezTo>
                  <a:cubicBezTo>
                    <a:pt x="55" y="14"/>
                    <a:pt x="49" y="0"/>
                    <a:pt x="48"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2" name="Freeform 47"/>
            <p:cNvSpPr>
              <a:spLocks/>
            </p:cNvSpPr>
            <p:nvPr/>
          </p:nvSpPr>
          <p:spPr bwMode="ltGray">
            <a:xfrm>
              <a:off x="4231" y="2311"/>
              <a:ext cx="46" cy="122"/>
            </a:xfrm>
            <a:custGeom>
              <a:avLst/>
              <a:gdLst>
                <a:gd name="T0" fmla="*/ 6 w 54"/>
                <a:gd name="T1" fmla="*/ 0 h 175"/>
                <a:gd name="T2" fmla="*/ 0 w 54"/>
                <a:gd name="T3" fmla="*/ 25 h 175"/>
                <a:gd name="T4" fmla="*/ 9 w 54"/>
                <a:gd name="T5" fmla="*/ 54 h 175"/>
                <a:gd name="T6" fmla="*/ 18 w 54"/>
                <a:gd name="T7" fmla="*/ 94 h 175"/>
                <a:gd name="T8" fmla="*/ 34 w 54"/>
                <a:gd name="T9" fmla="*/ 129 h 175"/>
                <a:gd name="T10" fmla="*/ 54 w 54"/>
                <a:gd name="T11" fmla="*/ 175 h 175"/>
                <a:gd name="T12" fmla="*/ 40 w 54"/>
                <a:gd name="T13" fmla="*/ 115 h 175"/>
                <a:gd name="T14" fmla="*/ 34 w 54"/>
                <a:gd name="T15" fmla="*/ 93 h 175"/>
                <a:gd name="T16" fmla="*/ 28 w 54"/>
                <a:gd name="T17" fmla="*/ 61 h 175"/>
                <a:gd name="T18" fmla="*/ 25 w 54"/>
                <a:gd name="T19" fmla="*/ 46 h 175"/>
                <a:gd name="T20" fmla="*/ 16 w 54"/>
                <a:gd name="T21" fmla="*/ 37 h 175"/>
                <a:gd name="T22" fmla="*/ 6 w 54"/>
                <a:gd name="T23" fmla="*/ 0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75">
                  <a:moveTo>
                    <a:pt x="6" y="0"/>
                  </a:moveTo>
                  <a:lnTo>
                    <a:pt x="0" y="25"/>
                  </a:lnTo>
                  <a:cubicBezTo>
                    <a:pt x="3" y="48"/>
                    <a:pt x="3" y="40"/>
                    <a:pt x="9" y="54"/>
                  </a:cubicBezTo>
                  <a:cubicBezTo>
                    <a:pt x="10" y="66"/>
                    <a:pt x="12" y="83"/>
                    <a:pt x="18" y="94"/>
                  </a:cubicBezTo>
                  <a:cubicBezTo>
                    <a:pt x="21" y="109"/>
                    <a:pt x="25" y="117"/>
                    <a:pt x="34" y="129"/>
                  </a:cubicBezTo>
                  <a:cubicBezTo>
                    <a:pt x="35" y="143"/>
                    <a:pt x="35" y="171"/>
                    <a:pt x="54" y="175"/>
                  </a:cubicBezTo>
                  <a:cubicBezTo>
                    <a:pt x="52" y="133"/>
                    <a:pt x="53" y="141"/>
                    <a:pt x="40" y="115"/>
                  </a:cubicBezTo>
                  <a:cubicBezTo>
                    <a:pt x="39" y="108"/>
                    <a:pt x="37" y="100"/>
                    <a:pt x="34" y="93"/>
                  </a:cubicBezTo>
                  <a:cubicBezTo>
                    <a:pt x="33" y="82"/>
                    <a:pt x="30" y="72"/>
                    <a:pt x="28" y="61"/>
                  </a:cubicBezTo>
                  <a:cubicBezTo>
                    <a:pt x="28" y="58"/>
                    <a:pt x="28" y="50"/>
                    <a:pt x="25" y="46"/>
                  </a:cubicBezTo>
                  <a:cubicBezTo>
                    <a:pt x="22" y="43"/>
                    <a:pt x="16" y="37"/>
                    <a:pt x="16" y="37"/>
                  </a:cubicBezTo>
                  <a:cubicBezTo>
                    <a:pt x="14" y="25"/>
                    <a:pt x="13" y="9"/>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3" name="Freeform 48"/>
            <p:cNvSpPr>
              <a:spLocks/>
            </p:cNvSpPr>
            <p:nvPr/>
          </p:nvSpPr>
          <p:spPr bwMode="ltGray">
            <a:xfrm>
              <a:off x="4283" y="2439"/>
              <a:ext cx="75" cy="50"/>
            </a:xfrm>
            <a:custGeom>
              <a:avLst/>
              <a:gdLst>
                <a:gd name="T0" fmla="*/ 2 w 86"/>
                <a:gd name="T1" fmla="*/ 0 h 73"/>
                <a:gd name="T2" fmla="*/ 8 w 86"/>
                <a:gd name="T3" fmla="*/ 34 h 73"/>
                <a:gd name="T4" fmla="*/ 23 w 86"/>
                <a:gd name="T5" fmla="*/ 43 h 73"/>
                <a:gd name="T6" fmla="*/ 48 w 86"/>
                <a:gd name="T7" fmla="*/ 49 h 73"/>
                <a:gd name="T8" fmla="*/ 62 w 86"/>
                <a:gd name="T9" fmla="*/ 57 h 73"/>
                <a:gd name="T10" fmla="*/ 74 w 86"/>
                <a:gd name="T11" fmla="*/ 66 h 73"/>
                <a:gd name="T12" fmla="*/ 86 w 86"/>
                <a:gd name="T13" fmla="*/ 69 h 73"/>
                <a:gd name="T14" fmla="*/ 72 w 86"/>
                <a:gd name="T15" fmla="*/ 39 h 73"/>
                <a:gd name="T16" fmla="*/ 63 w 86"/>
                <a:gd name="T17" fmla="*/ 22 h 73"/>
                <a:gd name="T18" fmla="*/ 36 w 86"/>
                <a:gd name="T19" fmla="*/ 24 h 73"/>
                <a:gd name="T20" fmla="*/ 24 w 86"/>
                <a:gd name="T21" fmla="*/ 19 h 73"/>
                <a:gd name="T22" fmla="*/ 6 w 86"/>
                <a:gd name="T23" fmla="*/ 0 h 73"/>
                <a:gd name="T24" fmla="*/ 2 w 86"/>
                <a:gd name="T25"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73">
                  <a:moveTo>
                    <a:pt x="2" y="0"/>
                  </a:moveTo>
                  <a:cubicBezTo>
                    <a:pt x="3" y="17"/>
                    <a:pt x="0" y="23"/>
                    <a:pt x="8" y="34"/>
                  </a:cubicBezTo>
                  <a:cubicBezTo>
                    <a:pt x="10" y="43"/>
                    <a:pt x="14" y="42"/>
                    <a:pt x="23" y="43"/>
                  </a:cubicBezTo>
                  <a:cubicBezTo>
                    <a:pt x="30" y="47"/>
                    <a:pt x="40" y="48"/>
                    <a:pt x="48" y="49"/>
                  </a:cubicBezTo>
                  <a:cubicBezTo>
                    <a:pt x="53" y="51"/>
                    <a:pt x="57" y="54"/>
                    <a:pt x="62" y="57"/>
                  </a:cubicBezTo>
                  <a:cubicBezTo>
                    <a:pt x="66" y="62"/>
                    <a:pt x="68" y="64"/>
                    <a:pt x="74" y="66"/>
                  </a:cubicBezTo>
                  <a:cubicBezTo>
                    <a:pt x="78" y="72"/>
                    <a:pt x="79" y="73"/>
                    <a:pt x="86" y="69"/>
                  </a:cubicBezTo>
                  <a:cubicBezTo>
                    <a:pt x="83" y="53"/>
                    <a:pt x="80" y="52"/>
                    <a:pt x="72" y="39"/>
                  </a:cubicBezTo>
                  <a:cubicBezTo>
                    <a:pt x="68" y="34"/>
                    <a:pt x="63" y="22"/>
                    <a:pt x="63" y="22"/>
                  </a:cubicBezTo>
                  <a:cubicBezTo>
                    <a:pt x="52" y="26"/>
                    <a:pt x="48" y="26"/>
                    <a:pt x="36" y="24"/>
                  </a:cubicBezTo>
                  <a:cubicBezTo>
                    <a:pt x="24" y="15"/>
                    <a:pt x="43" y="29"/>
                    <a:pt x="24" y="19"/>
                  </a:cubicBezTo>
                  <a:cubicBezTo>
                    <a:pt x="15" y="15"/>
                    <a:pt x="16" y="2"/>
                    <a:pt x="6" y="0"/>
                  </a:cubicBezTo>
                  <a:cubicBezTo>
                    <a:pt x="1" y="4"/>
                    <a:pt x="2" y="5"/>
                    <a:pt x="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4" name="Freeform 49"/>
            <p:cNvSpPr>
              <a:spLocks/>
            </p:cNvSpPr>
            <p:nvPr/>
          </p:nvSpPr>
          <p:spPr bwMode="ltGray">
            <a:xfrm>
              <a:off x="4403" y="2350"/>
              <a:ext cx="95" cy="109"/>
            </a:xfrm>
            <a:custGeom>
              <a:avLst/>
              <a:gdLst>
                <a:gd name="T0" fmla="*/ 98 w 111"/>
                <a:gd name="T1" fmla="*/ 0 h 156"/>
                <a:gd name="T2" fmla="*/ 75 w 111"/>
                <a:gd name="T3" fmla="*/ 10 h 156"/>
                <a:gd name="T4" fmla="*/ 23 w 111"/>
                <a:gd name="T5" fmla="*/ 15 h 156"/>
                <a:gd name="T6" fmla="*/ 14 w 111"/>
                <a:gd name="T7" fmla="*/ 33 h 156"/>
                <a:gd name="T8" fmla="*/ 11 w 111"/>
                <a:gd name="T9" fmla="*/ 61 h 156"/>
                <a:gd name="T10" fmla="*/ 14 w 111"/>
                <a:gd name="T11" fmla="*/ 75 h 156"/>
                <a:gd name="T12" fmla="*/ 3 w 111"/>
                <a:gd name="T13" fmla="*/ 88 h 156"/>
                <a:gd name="T14" fmla="*/ 14 w 111"/>
                <a:gd name="T15" fmla="*/ 109 h 156"/>
                <a:gd name="T16" fmla="*/ 23 w 111"/>
                <a:gd name="T17" fmla="*/ 124 h 156"/>
                <a:gd name="T18" fmla="*/ 15 w 111"/>
                <a:gd name="T19" fmla="*/ 144 h 156"/>
                <a:gd name="T20" fmla="*/ 24 w 111"/>
                <a:gd name="T21" fmla="*/ 156 h 156"/>
                <a:gd name="T22" fmla="*/ 42 w 111"/>
                <a:gd name="T23" fmla="*/ 144 h 156"/>
                <a:gd name="T24" fmla="*/ 50 w 111"/>
                <a:gd name="T25" fmla="*/ 93 h 156"/>
                <a:gd name="T26" fmla="*/ 56 w 111"/>
                <a:gd name="T27" fmla="*/ 126 h 156"/>
                <a:gd name="T28" fmla="*/ 65 w 111"/>
                <a:gd name="T29" fmla="*/ 145 h 156"/>
                <a:gd name="T30" fmla="*/ 62 w 111"/>
                <a:gd name="T31" fmla="*/ 112 h 156"/>
                <a:gd name="T32" fmla="*/ 72 w 111"/>
                <a:gd name="T33" fmla="*/ 73 h 156"/>
                <a:gd name="T34" fmla="*/ 69 w 111"/>
                <a:gd name="T35" fmla="*/ 51 h 156"/>
                <a:gd name="T36" fmla="*/ 54 w 111"/>
                <a:gd name="T37" fmla="*/ 60 h 156"/>
                <a:gd name="T38" fmla="*/ 35 w 111"/>
                <a:gd name="T39" fmla="*/ 54 h 156"/>
                <a:gd name="T40" fmla="*/ 41 w 111"/>
                <a:gd name="T41" fmla="*/ 36 h 156"/>
                <a:gd name="T42" fmla="*/ 62 w 111"/>
                <a:gd name="T43" fmla="*/ 34 h 156"/>
                <a:gd name="T44" fmla="*/ 78 w 111"/>
                <a:gd name="T45" fmla="*/ 39 h 156"/>
                <a:gd name="T46" fmla="*/ 98 w 111"/>
                <a:gd name="T47" fmla="*/ 30 h 156"/>
                <a:gd name="T48" fmla="*/ 111 w 111"/>
                <a:gd name="T49" fmla="*/ 13 h 156"/>
                <a:gd name="T50" fmla="*/ 98 w 111"/>
                <a:gd name="T5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1" h="156">
                  <a:moveTo>
                    <a:pt x="98" y="0"/>
                  </a:moveTo>
                  <a:cubicBezTo>
                    <a:pt x="75" y="2"/>
                    <a:pt x="87" y="8"/>
                    <a:pt x="75" y="10"/>
                  </a:cubicBezTo>
                  <a:cubicBezTo>
                    <a:pt x="72" y="10"/>
                    <a:pt x="25" y="3"/>
                    <a:pt x="23" y="15"/>
                  </a:cubicBezTo>
                  <a:cubicBezTo>
                    <a:pt x="25" y="26"/>
                    <a:pt x="23" y="27"/>
                    <a:pt x="14" y="33"/>
                  </a:cubicBezTo>
                  <a:cubicBezTo>
                    <a:pt x="15" y="43"/>
                    <a:pt x="20" y="54"/>
                    <a:pt x="11" y="61"/>
                  </a:cubicBezTo>
                  <a:cubicBezTo>
                    <a:pt x="8" y="68"/>
                    <a:pt x="10" y="69"/>
                    <a:pt x="14" y="75"/>
                  </a:cubicBezTo>
                  <a:cubicBezTo>
                    <a:pt x="16" y="84"/>
                    <a:pt x="12" y="86"/>
                    <a:pt x="3" y="88"/>
                  </a:cubicBezTo>
                  <a:cubicBezTo>
                    <a:pt x="1" y="99"/>
                    <a:pt x="0" y="106"/>
                    <a:pt x="14" y="109"/>
                  </a:cubicBezTo>
                  <a:cubicBezTo>
                    <a:pt x="21" y="112"/>
                    <a:pt x="20" y="118"/>
                    <a:pt x="23" y="124"/>
                  </a:cubicBezTo>
                  <a:cubicBezTo>
                    <a:pt x="25" y="133"/>
                    <a:pt x="23" y="139"/>
                    <a:pt x="15" y="144"/>
                  </a:cubicBezTo>
                  <a:cubicBezTo>
                    <a:pt x="17" y="150"/>
                    <a:pt x="18" y="153"/>
                    <a:pt x="24" y="156"/>
                  </a:cubicBezTo>
                  <a:cubicBezTo>
                    <a:pt x="31" y="154"/>
                    <a:pt x="36" y="148"/>
                    <a:pt x="42" y="144"/>
                  </a:cubicBezTo>
                  <a:cubicBezTo>
                    <a:pt x="41" y="128"/>
                    <a:pt x="33" y="103"/>
                    <a:pt x="50" y="93"/>
                  </a:cubicBezTo>
                  <a:cubicBezTo>
                    <a:pt x="52" y="105"/>
                    <a:pt x="46" y="116"/>
                    <a:pt x="56" y="126"/>
                  </a:cubicBezTo>
                  <a:cubicBezTo>
                    <a:pt x="57" y="134"/>
                    <a:pt x="58" y="141"/>
                    <a:pt x="65" y="145"/>
                  </a:cubicBezTo>
                  <a:cubicBezTo>
                    <a:pt x="70" y="134"/>
                    <a:pt x="64" y="123"/>
                    <a:pt x="62" y="112"/>
                  </a:cubicBezTo>
                  <a:cubicBezTo>
                    <a:pt x="65" y="97"/>
                    <a:pt x="55" y="81"/>
                    <a:pt x="72" y="73"/>
                  </a:cubicBezTo>
                  <a:cubicBezTo>
                    <a:pt x="79" y="64"/>
                    <a:pt x="75" y="59"/>
                    <a:pt x="69" y="51"/>
                  </a:cubicBezTo>
                  <a:cubicBezTo>
                    <a:pt x="61" y="52"/>
                    <a:pt x="61" y="56"/>
                    <a:pt x="54" y="60"/>
                  </a:cubicBezTo>
                  <a:cubicBezTo>
                    <a:pt x="37" y="57"/>
                    <a:pt x="43" y="60"/>
                    <a:pt x="35" y="54"/>
                  </a:cubicBezTo>
                  <a:cubicBezTo>
                    <a:pt x="31" y="45"/>
                    <a:pt x="28" y="39"/>
                    <a:pt x="41" y="36"/>
                  </a:cubicBezTo>
                  <a:cubicBezTo>
                    <a:pt x="49" y="32"/>
                    <a:pt x="53" y="33"/>
                    <a:pt x="62" y="34"/>
                  </a:cubicBezTo>
                  <a:cubicBezTo>
                    <a:pt x="67" y="36"/>
                    <a:pt x="73" y="36"/>
                    <a:pt x="78" y="39"/>
                  </a:cubicBezTo>
                  <a:cubicBezTo>
                    <a:pt x="85" y="36"/>
                    <a:pt x="90" y="31"/>
                    <a:pt x="98" y="30"/>
                  </a:cubicBezTo>
                  <a:cubicBezTo>
                    <a:pt x="104" y="26"/>
                    <a:pt x="107" y="19"/>
                    <a:pt x="111" y="13"/>
                  </a:cubicBezTo>
                  <a:cubicBezTo>
                    <a:pt x="107" y="8"/>
                    <a:pt x="102" y="4"/>
                    <a:pt x="9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85" name="Freeform 50"/>
            <p:cNvSpPr>
              <a:spLocks/>
            </p:cNvSpPr>
            <p:nvPr/>
          </p:nvSpPr>
          <p:spPr bwMode="ltGray">
            <a:xfrm>
              <a:off x="4371" y="1959"/>
              <a:ext cx="25" cy="67"/>
            </a:xfrm>
            <a:custGeom>
              <a:avLst/>
              <a:gdLst>
                <a:gd name="T0" fmla="*/ 12 w 30"/>
                <a:gd name="T1" fmla="*/ 0 h 94"/>
                <a:gd name="T2" fmla="*/ 0 w 30"/>
                <a:gd name="T3" fmla="*/ 16 h 94"/>
                <a:gd name="T4" fmla="*/ 6 w 30"/>
                <a:gd name="T5" fmla="*/ 37 h 94"/>
                <a:gd name="T6" fmla="*/ 1 w 30"/>
                <a:gd name="T7" fmla="*/ 61 h 94"/>
                <a:gd name="T8" fmla="*/ 16 w 30"/>
                <a:gd name="T9" fmla="*/ 94 h 94"/>
                <a:gd name="T10" fmla="*/ 30 w 30"/>
                <a:gd name="T11" fmla="*/ 82 h 94"/>
                <a:gd name="T12" fmla="*/ 22 w 30"/>
                <a:gd name="T13" fmla="*/ 61 h 94"/>
                <a:gd name="T14" fmla="*/ 12 w 30"/>
                <a:gd name="T15" fmla="*/ 0 h 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94">
                  <a:moveTo>
                    <a:pt x="12" y="0"/>
                  </a:moveTo>
                  <a:cubicBezTo>
                    <a:pt x="9" y="6"/>
                    <a:pt x="4" y="11"/>
                    <a:pt x="0" y="16"/>
                  </a:cubicBezTo>
                  <a:cubicBezTo>
                    <a:pt x="1" y="23"/>
                    <a:pt x="3" y="30"/>
                    <a:pt x="6" y="37"/>
                  </a:cubicBezTo>
                  <a:cubicBezTo>
                    <a:pt x="3" y="45"/>
                    <a:pt x="4" y="53"/>
                    <a:pt x="1" y="61"/>
                  </a:cubicBezTo>
                  <a:cubicBezTo>
                    <a:pt x="3" y="81"/>
                    <a:pt x="2" y="83"/>
                    <a:pt x="16" y="94"/>
                  </a:cubicBezTo>
                  <a:cubicBezTo>
                    <a:pt x="24" y="92"/>
                    <a:pt x="27" y="90"/>
                    <a:pt x="30" y="82"/>
                  </a:cubicBezTo>
                  <a:cubicBezTo>
                    <a:pt x="28" y="73"/>
                    <a:pt x="26" y="69"/>
                    <a:pt x="22" y="61"/>
                  </a:cubicBezTo>
                  <a:cubicBezTo>
                    <a:pt x="19" y="40"/>
                    <a:pt x="18" y="20"/>
                    <a:pt x="1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0" name="Freeform 51"/>
            <p:cNvSpPr>
              <a:spLocks/>
            </p:cNvSpPr>
            <p:nvPr/>
          </p:nvSpPr>
          <p:spPr bwMode="ltGray">
            <a:xfrm>
              <a:off x="4387" y="2070"/>
              <a:ext cx="70" cy="111"/>
            </a:xfrm>
            <a:custGeom>
              <a:avLst/>
              <a:gdLst>
                <a:gd name="T0" fmla="*/ 12 w 81"/>
                <a:gd name="T1" fmla="*/ 2 h 158"/>
                <a:gd name="T2" fmla="*/ 0 w 81"/>
                <a:gd name="T3" fmla="*/ 20 h 158"/>
                <a:gd name="T4" fmla="*/ 8 w 81"/>
                <a:gd name="T5" fmla="*/ 49 h 158"/>
                <a:gd name="T6" fmla="*/ 6 w 81"/>
                <a:gd name="T7" fmla="*/ 107 h 158"/>
                <a:gd name="T8" fmla="*/ 17 w 81"/>
                <a:gd name="T9" fmla="*/ 103 h 158"/>
                <a:gd name="T10" fmla="*/ 20 w 81"/>
                <a:gd name="T11" fmla="*/ 115 h 158"/>
                <a:gd name="T12" fmla="*/ 29 w 81"/>
                <a:gd name="T13" fmla="*/ 122 h 158"/>
                <a:gd name="T14" fmla="*/ 38 w 81"/>
                <a:gd name="T15" fmla="*/ 140 h 158"/>
                <a:gd name="T16" fmla="*/ 48 w 81"/>
                <a:gd name="T17" fmla="*/ 128 h 158"/>
                <a:gd name="T18" fmla="*/ 65 w 81"/>
                <a:gd name="T19" fmla="*/ 134 h 158"/>
                <a:gd name="T20" fmla="*/ 63 w 81"/>
                <a:gd name="T21" fmla="*/ 109 h 158"/>
                <a:gd name="T22" fmla="*/ 48 w 81"/>
                <a:gd name="T23" fmla="*/ 104 h 158"/>
                <a:gd name="T24" fmla="*/ 39 w 81"/>
                <a:gd name="T25" fmla="*/ 91 h 158"/>
                <a:gd name="T26" fmla="*/ 33 w 81"/>
                <a:gd name="T27" fmla="*/ 73 h 158"/>
                <a:gd name="T28" fmla="*/ 41 w 81"/>
                <a:gd name="T29" fmla="*/ 53 h 158"/>
                <a:gd name="T30" fmla="*/ 35 w 81"/>
                <a:gd name="T31" fmla="*/ 35 h 158"/>
                <a:gd name="T32" fmla="*/ 42 w 81"/>
                <a:gd name="T33" fmla="*/ 20 h 158"/>
                <a:gd name="T34" fmla="*/ 29 w 81"/>
                <a:gd name="T35" fmla="*/ 4 h 158"/>
                <a:gd name="T36" fmla="*/ 18 w 81"/>
                <a:gd name="T37" fmla="*/ 7 h 158"/>
                <a:gd name="T38" fmla="*/ 12 w 81"/>
                <a:gd name="T39" fmla="*/ 2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1" h="158">
                  <a:moveTo>
                    <a:pt x="12" y="2"/>
                  </a:moveTo>
                  <a:cubicBezTo>
                    <a:pt x="8" y="8"/>
                    <a:pt x="3" y="13"/>
                    <a:pt x="0" y="20"/>
                  </a:cubicBezTo>
                  <a:cubicBezTo>
                    <a:pt x="5" y="31"/>
                    <a:pt x="6" y="35"/>
                    <a:pt x="8" y="49"/>
                  </a:cubicBezTo>
                  <a:cubicBezTo>
                    <a:pt x="7" y="69"/>
                    <a:pt x="4" y="87"/>
                    <a:pt x="6" y="107"/>
                  </a:cubicBezTo>
                  <a:cubicBezTo>
                    <a:pt x="8" y="106"/>
                    <a:pt x="14" y="101"/>
                    <a:pt x="17" y="103"/>
                  </a:cubicBezTo>
                  <a:cubicBezTo>
                    <a:pt x="20" y="105"/>
                    <a:pt x="17" y="112"/>
                    <a:pt x="20" y="115"/>
                  </a:cubicBezTo>
                  <a:cubicBezTo>
                    <a:pt x="22" y="118"/>
                    <a:pt x="29" y="122"/>
                    <a:pt x="29" y="122"/>
                  </a:cubicBezTo>
                  <a:cubicBezTo>
                    <a:pt x="29" y="133"/>
                    <a:pt x="27" y="158"/>
                    <a:pt x="38" y="140"/>
                  </a:cubicBezTo>
                  <a:cubicBezTo>
                    <a:pt x="39" y="133"/>
                    <a:pt x="41" y="131"/>
                    <a:pt x="48" y="128"/>
                  </a:cubicBezTo>
                  <a:cubicBezTo>
                    <a:pt x="55" y="130"/>
                    <a:pt x="59" y="133"/>
                    <a:pt x="65" y="134"/>
                  </a:cubicBezTo>
                  <a:cubicBezTo>
                    <a:pt x="81" y="131"/>
                    <a:pt x="76" y="112"/>
                    <a:pt x="63" y="109"/>
                  </a:cubicBezTo>
                  <a:cubicBezTo>
                    <a:pt x="58" y="107"/>
                    <a:pt x="53" y="106"/>
                    <a:pt x="48" y="104"/>
                  </a:cubicBezTo>
                  <a:cubicBezTo>
                    <a:pt x="45" y="100"/>
                    <a:pt x="42" y="95"/>
                    <a:pt x="39" y="91"/>
                  </a:cubicBezTo>
                  <a:cubicBezTo>
                    <a:pt x="38" y="85"/>
                    <a:pt x="36" y="79"/>
                    <a:pt x="33" y="73"/>
                  </a:cubicBezTo>
                  <a:cubicBezTo>
                    <a:pt x="31" y="64"/>
                    <a:pt x="33" y="58"/>
                    <a:pt x="41" y="53"/>
                  </a:cubicBezTo>
                  <a:cubicBezTo>
                    <a:pt x="48" y="44"/>
                    <a:pt x="47" y="38"/>
                    <a:pt x="35" y="35"/>
                  </a:cubicBezTo>
                  <a:cubicBezTo>
                    <a:pt x="36" y="28"/>
                    <a:pt x="39" y="26"/>
                    <a:pt x="42" y="20"/>
                  </a:cubicBezTo>
                  <a:cubicBezTo>
                    <a:pt x="41" y="13"/>
                    <a:pt x="35" y="8"/>
                    <a:pt x="29" y="4"/>
                  </a:cubicBezTo>
                  <a:cubicBezTo>
                    <a:pt x="25" y="9"/>
                    <a:pt x="23" y="13"/>
                    <a:pt x="18" y="7"/>
                  </a:cubicBezTo>
                  <a:cubicBezTo>
                    <a:pt x="17" y="0"/>
                    <a:pt x="19" y="2"/>
                    <a:pt x="12"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1" name="Freeform 52"/>
            <p:cNvSpPr>
              <a:spLocks/>
            </p:cNvSpPr>
            <p:nvPr/>
          </p:nvSpPr>
          <p:spPr bwMode="ltGray">
            <a:xfrm>
              <a:off x="4436" y="2216"/>
              <a:ext cx="74" cy="74"/>
            </a:xfrm>
            <a:custGeom>
              <a:avLst/>
              <a:gdLst>
                <a:gd name="T0" fmla="*/ 52 w 85"/>
                <a:gd name="T1" fmla="*/ 0 h 105"/>
                <a:gd name="T2" fmla="*/ 44 w 85"/>
                <a:gd name="T3" fmla="*/ 18 h 105"/>
                <a:gd name="T4" fmla="*/ 32 w 85"/>
                <a:gd name="T5" fmla="*/ 30 h 105"/>
                <a:gd name="T6" fmla="*/ 16 w 85"/>
                <a:gd name="T7" fmla="*/ 35 h 105"/>
                <a:gd name="T8" fmla="*/ 8 w 85"/>
                <a:gd name="T9" fmla="*/ 48 h 105"/>
                <a:gd name="T10" fmla="*/ 4 w 85"/>
                <a:gd name="T11" fmla="*/ 74 h 105"/>
                <a:gd name="T12" fmla="*/ 13 w 85"/>
                <a:gd name="T13" fmla="*/ 71 h 105"/>
                <a:gd name="T14" fmla="*/ 25 w 85"/>
                <a:gd name="T15" fmla="*/ 62 h 105"/>
                <a:gd name="T16" fmla="*/ 34 w 85"/>
                <a:gd name="T17" fmla="*/ 69 h 105"/>
                <a:gd name="T18" fmla="*/ 58 w 85"/>
                <a:gd name="T19" fmla="*/ 99 h 105"/>
                <a:gd name="T20" fmla="*/ 71 w 85"/>
                <a:gd name="T21" fmla="*/ 72 h 105"/>
                <a:gd name="T22" fmla="*/ 85 w 85"/>
                <a:gd name="T23" fmla="*/ 68 h 105"/>
                <a:gd name="T24" fmla="*/ 74 w 85"/>
                <a:gd name="T25" fmla="*/ 39 h 105"/>
                <a:gd name="T26" fmla="*/ 52 w 85"/>
                <a:gd name="T27"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5" h="105">
                  <a:moveTo>
                    <a:pt x="52" y="0"/>
                  </a:moveTo>
                  <a:cubicBezTo>
                    <a:pt x="50" y="6"/>
                    <a:pt x="47" y="12"/>
                    <a:pt x="44" y="18"/>
                  </a:cubicBezTo>
                  <a:cubicBezTo>
                    <a:pt x="43" y="28"/>
                    <a:pt x="42" y="28"/>
                    <a:pt x="32" y="30"/>
                  </a:cubicBezTo>
                  <a:cubicBezTo>
                    <a:pt x="27" y="33"/>
                    <a:pt x="21" y="33"/>
                    <a:pt x="16" y="35"/>
                  </a:cubicBezTo>
                  <a:cubicBezTo>
                    <a:pt x="13" y="39"/>
                    <a:pt x="11" y="44"/>
                    <a:pt x="8" y="48"/>
                  </a:cubicBezTo>
                  <a:cubicBezTo>
                    <a:pt x="4" y="66"/>
                    <a:pt x="0" y="42"/>
                    <a:pt x="4" y="74"/>
                  </a:cubicBezTo>
                  <a:cubicBezTo>
                    <a:pt x="7" y="73"/>
                    <a:pt x="10" y="73"/>
                    <a:pt x="13" y="71"/>
                  </a:cubicBezTo>
                  <a:cubicBezTo>
                    <a:pt x="19" y="67"/>
                    <a:pt x="17" y="64"/>
                    <a:pt x="25" y="62"/>
                  </a:cubicBezTo>
                  <a:cubicBezTo>
                    <a:pt x="32" y="59"/>
                    <a:pt x="31" y="64"/>
                    <a:pt x="34" y="69"/>
                  </a:cubicBezTo>
                  <a:cubicBezTo>
                    <a:pt x="37" y="82"/>
                    <a:pt x="44" y="96"/>
                    <a:pt x="58" y="99"/>
                  </a:cubicBezTo>
                  <a:cubicBezTo>
                    <a:pt x="70" y="105"/>
                    <a:pt x="60" y="78"/>
                    <a:pt x="71" y="72"/>
                  </a:cubicBezTo>
                  <a:cubicBezTo>
                    <a:pt x="78" y="74"/>
                    <a:pt x="80" y="74"/>
                    <a:pt x="85" y="68"/>
                  </a:cubicBezTo>
                  <a:cubicBezTo>
                    <a:pt x="82" y="56"/>
                    <a:pt x="80" y="49"/>
                    <a:pt x="74" y="39"/>
                  </a:cubicBezTo>
                  <a:cubicBezTo>
                    <a:pt x="73" y="6"/>
                    <a:pt x="80" y="6"/>
                    <a:pt x="52"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2" name="Freeform 53"/>
            <p:cNvSpPr>
              <a:spLocks/>
            </p:cNvSpPr>
            <p:nvPr/>
          </p:nvSpPr>
          <p:spPr bwMode="ltGray">
            <a:xfrm>
              <a:off x="4524" y="2348"/>
              <a:ext cx="33" cy="46"/>
            </a:xfrm>
            <a:custGeom>
              <a:avLst/>
              <a:gdLst>
                <a:gd name="T0" fmla="*/ 6 w 38"/>
                <a:gd name="T1" fmla="*/ 27 h 66"/>
                <a:gd name="T2" fmla="*/ 26 w 38"/>
                <a:gd name="T3" fmla="*/ 66 h 66"/>
                <a:gd name="T4" fmla="*/ 30 w 38"/>
                <a:gd name="T5" fmla="*/ 52 h 66"/>
                <a:gd name="T6" fmla="*/ 38 w 38"/>
                <a:gd name="T7" fmla="*/ 40 h 66"/>
                <a:gd name="T8" fmla="*/ 30 w 38"/>
                <a:gd name="T9" fmla="*/ 25 h 66"/>
                <a:gd name="T10" fmla="*/ 20 w 38"/>
                <a:gd name="T11" fmla="*/ 13 h 66"/>
                <a:gd name="T12" fmla="*/ 11 w 38"/>
                <a:gd name="T13" fmla="*/ 1 h 66"/>
                <a:gd name="T14" fmla="*/ 2 w 38"/>
                <a:gd name="T15" fmla="*/ 12 h 66"/>
                <a:gd name="T16" fmla="*/ 6 w 38"/>
                <a:gd name="T17" fmla="*/ 2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66">
                  <a:moveTo>
                    <a:pt x="6" y="27"/>
                  </a:moveTo>
                  <a:cubicBezTo>
                    <a:pt x="8" y="52"/>
                    <a:pt x="5" y="58"/>
                    <a:pt x="26" y="66"/>
                  </a:cubicBezTo>
                  <a:cubicBezTo>
                    <a:pt x="36" y="63"/>
                    <a:pt x="33" y="61"/>
                    <a:pt x="30" y="52"/>
                  </a:cubicBezTo>
                  <a:cubicBezTo>
                    <a:pt x="28" y="41"/>
                    <a:pt x="34" y="49"/>
                    <a:pt x="38" y="40"/>
                  </a:cubicBezTo>
                  <a:cubicBezTo>
                    <a:pt x="34" y="35"/>
                    <a:pt x="33" y="30"/>
                    <a:pt x="30" y="25"/>
                  </a:cubicBezTo>
                  <a:cubicBezTo>
                    <a:pt x="29" y="14"/>
                    <a:pt x="30" y="0"/>
                    <a:pt x="20" y="13"/>
                  </a:cubicBezTo>
                  <a:cubicBezTo>
                    <a:pt x="14" y="9"/>
                    <a:pt x="12" y="8"/>
                    <a:pt x="11" y="1"/>
                  </a:cubicBezTo>
                  <a:cubicBezTo>
                    <a:pt x="5" y="4"/>
                    <a:pt x="3" y="5"/>
                    <a:pt x="2" y="12"/>
                  </a:cubicBezTo>
                  <a:cubicBezTo>
                    <a:pt x="3" y="25"/>
                    <a:pt x="0" y="21"/>
                    <a:pt x="6" y="2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3" name="Freeform 54"/>
            <p:cNvSpPr>
              <a:spLocks/>
            </p:cNvSpPr>
            <p:nvPr/>
          </p:nvSpPr>
          <p:spPr bwMode="ltGray">
            <a:xfrm>
              <a:off x="4505" y="2425"/>
              <a:ext cx="21" cy="16"/>
            </a:xfrm>
            <a:custGeom>
              <a:avLst/>
              <a:gdLst>
                <a:gd name="T0" fmla="*/ 0 w 24"/>
                <a:gd name="T1" fmla="*/ 0 h 23"/>
                <a:gd name="T2" fmla="*/ 6 w 24"/>
                <a:gd name="T3" fmla="*/ 23 h 23"/>
                <a:gd name="T4" fmla="*/ 24 w 24"/>
                <a:gd name="T5" fmla="*/ 11 h 23"/>
                <a:gd name="T6" fmla="*/ 0 w 24"/>
                <a:gd name="T7" fmla="*/ 0 h 23"/>
              </a:gdLst>
              <a:ahLst/>
              <a:cxnLst>
                <a:cxn ang="0">
                  <a:pos x="T0" y="T1"/>
                </a:cxn>
                <a:cxn ang="0">
                  <a:pos x="T2" y="T3"/>
                </a:cxn>
                <a:cxn ang="0">
                  <a:pos x="T4" y="T5"/>
                </a:cxn>
                <a:cxn ang="0">
                  <a:pos x="T6" y="T7"/>
                </a:cxn>
              </a:cxnLst>
              <a:rect l="0" t="0" r="r" b="b"/>
              <a:pathLst>
                <a:path w="24" h="23">
                  <a:moveTo>
                    <a:pt x="0" y="0"/>
                  </a:moveTo>
                  <a:cubicBezTo>
                    <a:pt x="1" y="8"/>
                    <a:pt x="3" y="16"/>
                    <a:pt x="6" y="23"/>
                  </a:cubicBezTo>
                  <a:cubicBezTo>
                    <a:pt x="19" y="20"/>
                    <a:pt x="19" y="22"/>
                    <a:pt x="24" y="11"/>
                  </a:cubicBezTo>
                  <a:cubicBezTo>
                    <a:pt x="20" y="0"/>
                    <a:pt x="4" y="8"/>
                    <a:pt x="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4" name="Freeform 55"/>
            <p:cNvSpPr>
              <a:spLocks/>
            </p:cNvSpPr>
            <p:nvPr/>
          </p:nvSpPr>
          <p:spPr bwMode="ltGray">
            <a:xfrm>
              <a:off x="4536" y="2415"/>
              <a:ext cx="52" cy="35"/>
            </a:xfrm>
            <a:custGeom>
              <a:avLst/>
              <a:gdLst>
                <a:gd name="T0" fmla="*/ 9 w 60"/>
                <a:gd name="T1" fmla="*/ 0 h 49"/>
                <a:gd name="T2" fmla="*/ 0 w 60"/>
                <a:gd name="T3" fmla="*/ 18 h 49"/>
                <a:gd name="T4" fmla="*/ 28 w 60"/>
                <a:gd name="T5" fmla="*/ 33 h 49"/>
                <a:gd name="T6" fmla="*/ 42 w 60"/>
                <a:gd name="T7" fmla="*/ 46 h 49"/>
                <a:gd name="T8" fmla="*/ 60 w 60"/>
                <a:gd name="T9" fmla="*/ 42 h 49"/>
                <a:gd name="T10" fmla="*/ 49 w 60"/>
                <a:gd name="T11" fmla="*/ 24 h 49"/>
                <a:gd name="T12" fmla="*/ 28 w 60"/>
                <a:gd name="T13" fmla="*/ 3 h 49"/>
                <a:gd name="T14" fmla="*/ 19 w 60"/>
                <a:gd name="T15" fmla="*/ 16 h 49"/>
                <a:gd name="T16" fmla="*/ 9 w 60"/>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49">
                  <a:moveTo>
                    <a:pt x="9" y="0"/>
                  </a:moveTo>
                  <a:cubicBezTo>
                    <a:pt x="8" y="7"/>
                    <a:pt x="0" y="18"/>
                    <a:pt x="0" y="18"/>
                  </a:cubicBezTo>
                  <a:cubicBezTo>
                    <a:pt x="2" y="36"/>
                    <a:pt x="9" y="31"/>
                    <a:pt x="28" y="33"/>
                  </a:cubicBezTo>
                  <a:cubicBezTo>
                    <a:pt x="33" y="40"/>
                    <a:pt x="33" y="44"/>
                    <a:pt x="42" y="46"/>
                  </a:cubicBezTo>
                  <a:cubicBezTo>
                    <a:pt x="49" y="49"/>
                    <a:pt x="56" y="49"/>
                    <a:pt x="60" y="42"/>
                  </a:cubicBezTo>
                  <a:cubicBezTo>
                    <a:pt x="58" y="32"/>
                    <a:pt x="59" y="26"/>
                    <a:pt x="49" y="24"/>
                  </a:cubicBezTo>
                  <a:cubicBezTo>
                    <a:pt x="47" y="12"/>
                    <a:pt x="41" y="5"/>
                    <a:pt x="28" y="3"/>
                  </a:cubicBezTo>
                  <a:cubicBezTo>
                    <a:pt x="23" y="10"/>
                    <a:pt x="30" y="23"/>
                    <a:pt x="19" y="16"/>
                  </a:cubicBezTo>
                  <a:cubicBezTo>
                    <a:pt x="17" y="6"/>
                    <a:pt x="20" y="0"/>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5" name="Freeform 56"/>
            <p:cNvSpPr>
              <a:spLocks/>
            </p:cNvSpPr>
            <p:nvPr/>
          </p:nvSpPr>
          <p:spPr bwMode="ltGray">
            <a:xfrm>
              <a:off x="4616" y="2481"/>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6" name="Freeform 57"/>
            <p:cNvSpPr>
              <a:spLocks/>
            </p:cNvSpPr>
            <p:nvPr/>
          </p:nvSpPr>
          <p:spPr bwMode="ltGray">
            <a:xfrm>
              <a:off x="4923" y="2442"/>
              <a:ext cx="53" cy="44"/>
            </a:xfrm>
            <a:custGeom>
              <a:avLst/>
              <a:gdLst>
                <a:gd name="T0" fmla="*/ 7 w 61"/>
                <a:gd name="T1" fmla="*/ 0 h 63"/>
                <a:gd name="T2" fmla="*/ 0 w 61"/>
                <a:gd name="T3" fmla="*/ 14 h 63"/>
                <a:gd name="T4" fmla="*/ 24 w 61"/>
                <a:gd name="T5" fmla="*/ 35 h 63"/>
                <a:gd name="T6" fmla="*/ 36 w 61"/>
                <a:gd name="T7" fmla="*/ 54 h 63"/>
                <a:gd name="T8" fmla="*/ 46 w 61"/>
                <a:gd name="T9" fmla="*/ 63 h 63"/>
                <a:gd name="T10" fmla="*/ 61 w 61"/>
                <a:gd name="T11" fmla="*/ 56 h 63"/>
                <a:gd name="T12" fmla="*/ 33 w 61"/>
                <a:gd name="T13" fmla="*/ 17 h 63"/>
                <a:gd name="T14" fmla="*/ 7 w 61"/>
                <a:gd name="T15" fmla="*/ 0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63">
                  <a:moveTo>
                    <a:pt x="7" y="0"/>
                  </a:moveTo>
                  <a:cubicBezTo>
                    <a:pt x="6" y="6"/>
                    <a:pt x="3" y="9"/>
                    <a:pt x="0" y="14"/>
                  </a:cubicBezTo>
                  <a:cubicBezTo>
                    <a:pt x="7" y="23"/>
                    <a:pt x="13" y="31"/>
                    <a:pt x="24" y="35"/>
                  </a:cubicBezTo>
                  <a:cubicBezTo>
                    <a:pt x="27" y="42"/>
                    <a:pt x="31" y="48"/>
                    <a:pt x="36" y="54"/>
                  </a:cubicBezTo>
                  <a:cubicBezTo>
                    <a:pt x="37" y="61"/>
                    <a:pt x="40" y="59"/>
                    <a:pt x="46" y="63"/>
                  </a:cubicBezTo>
                  <a:cubicBezTo>
                    <a:pt x="54" y="62"/>
                    <a:pt x="56" y="62"/>
                    <a:pt x="61" y="56"/>
                  </a:cubicBezTo>
                  <a:cubicBezTo>
                    <a:pt x="59" y="46"/>
                    <a:pt x="42" y="23"/>
                    <a:pt x="33" y="17"/>
                  </a:cubicBezTo>
                  <a:cubicBezTo>
                    <a:pt x="23" y="10"/>
                    <a:pt x="14" y="9"/>
                    <a:pt x="7"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7" name="Freeform 58"/>
            <p:cNvSpPr>
              <a:spLocks/>
            </p:cNvSpPr>
            <p:nvPr/>
          </p:nvSpPr>
          <p:spPr bwMode="ltGray">
            <a:xfrm>
              <a:off x="4466" y="2497"/>
              <a:ext cx="53" cy="47"/>
            </a:xfrm>
            <a:custGeom>
              <a:avLst/>
              <a:gdLst>
                <a:gd name="T0" fmla="*/ 28 w 61"/>
                <a:gd name="T1" fmla="*/ 7 h 67"/>
                <a:gd name="T2" fmla="*/ 30 w 61"/>
                <a:gd name="T3" fmla="*/ 34 h 67"/>
                <a:gd name="T4" fmla="*/ 16 w 61"/>
                <a:gd name="T5" fmla="*/ 43 h 67"/>
                <a:gd name="T6" fmla="*/ 22 w 61"/>
                <a:gd name="T7" fmla="*/ 67 h 67"/>
                <a:gd name="T8" fmla="*/ 48 w 61"/>
                <a:gd name="T9" fmla="*/ 58 h 67"/>
                <a:gd name="T10" fmla="*/ 60 w 61"/>
                <a:gd name="T11" fmla="*/ 47 h 67"/>
                <a:gd name="T12" fmla="*/ 51 w 61"/>
                <a:gd name="T13" fmla="*/ 28 h 67"/>
                <a:gd name="T14" fmla="*/ 57 w 61"/>
                <a:gd name="T15" fmla="*/ 14 h 67"/>
                <a:gd name="T16" fmla="*/ 55 w 61"/>
                <a:gd name="T17" fmla="*/ 2 h 67"/>
                <a:gd name="T18" fmla="*/ 46 w 61"/>
                <a:gd name="T19" fmla="*/ 4 h 67"/>
                <a:gd name="T20" fmla="*/ 51 w 61"/>
                <a:gd name="T21" fmla="*/ 5 h 67"/>
                <a:gd name="T22" fmla="*/ 49 w 61"/>
                <a:gd name="T23" fmla="*/ 16 h 67"/>
                <a:gd name="T24" fmla="*/ 43 w 61"/>
                <a:gd name="T25" fmla="*/ 23 h 67"/>
                <a:gd name="T26" fmla="*/ 28 w 61"/>
                <a:gd name="T27" fmla="*/ 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67">
                  <a:moveTo>
                    <a:pt x="28" y="7"/>
                  </a:moveTo>
                  <a:cubicBezTo>
                    <a:pt x="17" y="15"/>
                    <a:pt x="24" y="25"/>
                    <a:pt x="30" y="34"/>
                  </a:cubicBezTo>
                  <a:cubicBezTo>
                    <a:pt x="27" y="44"/>
                    <a:pt x="26" y="44"/>
                    <a:pt x="16" y="43"/>
                  </a:cubicBezTo>
                  <a:cubicBezTo>
                    <a:pt x="0" y="46"/>
                    <a:pt x="13" y="63"/>
                    <a:pt x="22" y="67"/>
                  </a:cubicBezTo>
                  <a:cubicBezTo>
                    <a:pt x="31" y="65"/>
                    <a:pt x="39" y="60"/>
                    <a:pt x="48" y="58"/>
                  </a:cubicBezTo>
                  <a:cubicBezTo>
                    <a:pt x="51" y="52"/>
                    <a:pt x="54" y="50"/>
                    <a:pt x="60" y="47"/>
                  </a:cubicBezTo>
                  <a:cubicBezTo>
                    <a:pt x="61" y="40"/>
                    <a:pt x="51" y="28"/>
                    <a:pt x="51" y="28"/>
                  </a:cubicBezTo>
                  <a:cubicBezTo>
                    <a:pt x="52" y="22"/>
                    <a:pt x="55" y="19"/>
                    <a:pt x="57" y="14"/>
                  </a:cubicBezTo>
                  <a:cubicBezTo>
                    <a:pt x="56" y="10"/>
                    <a:pt x="58" y="5"/>
                    <a:pt x="55" y="2"/>
                  </a:cubicBezTo>
                  <a:cubicBezTo>
                    <a:pt x="53" y="0"/>
                    <a:pt x="48" y="2"/>
                    <a:pt x="46" y="4"/>
                  </a:cubicBezTo>
                  <a:cubicBezTo>
                    <a:pt x="45" y="5"/>
                    <a:pt x="49" y="5"/>
                    <a:pt x="51" y="5"/>
                  </a:cubicBezTo>
                  <a:cubicBezTo>
                    <a:pt x="57" y="10"/>
                    <a:pt x="52" y="9"/>
                    <a:pt x="49" y="16"/>
                  </a:cubicBezTo>
                  <a:cubicBezTo>
                    <a:pt x="58" y="23"/>
                    <a:pt x="50" y="22"/>
                    <a:pt x="43" y="23"/>
                  </a:cubicBezTo>
                  <a:cubicBezTo>
                    <a:pt x="34" y="22"/>
                    <a:pt x="31" y="16"/>
                    <a:pt x="28"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8" name="Freeform 59"/>
            <p:cNvSpPr>
              <a:spLocks/>
            </p:cNvSpPr>
            <p:nvPr/>
          </p:nvSpPr>
          <p:spPr bwMode="ltGray">
            <a:xfrm>
              <a:off x="4410" y="2515"/>
              <a:ext cx="37" cy="25"/>
            </a:xfrm>
            <a:custGeom>
              <a:avLst/>
              <a:gdLst>
                <a:gd name="T0" fmla="*/ 21 w 43"/>
                <a:gd name="T1" fmla="*/ 3 h 36"/>
                <a:gd name="T2" fmla="*/ 6 w 43"/>
                <a:gd name="T3" fmla="*/ 6 h 36"/>
                <a:gd name="T4" fmla="*/ 33 w 43"/>
                <a:gd name="T5" fmla="*/ 36 h 36"/>
                <a:gd name="T6" fmla="*/ 42 w 43"/>
                <a:gd name="T7" fmla="*/ 30 h 36"/>
                <a:gd name="T8" fmla="*/ 21 w 43"/>
                <a:gd name="T9" fmla="*/ 3 h 36"/>
              </a:gdLst>
              <a:ahLst/>
              <a:cxnLst>
                <a:cxn ang="0">
                  <a:pos x="T0" y="T1"/>
                </a:cxn>
                <a:cxn ang="0">
                  <a:pos x="T2" y="T3"/>
                </a:cxn>
                <a:cxn ang="0">
                  <a:pos x="T4" y="T5"/>
                </a:cxn>
                <a:cxn ang="0">
                  <a:pos x="T6" y="T7"/>
                </a:cxn>
                <a:cxn ang="0">
                  <a:pos x="T8" y="T9"/>
                </a:cxn>
              </a:cxnLst>
              <a:rect l="0" t="0" r="r" b="b"/>
              <a:pathLst>
                <a:path w="43" h="36">
                  <a:moveTo>
                    <a:pt x="21" y="3"/>
                  </a:moveTo>
                  <a:cubicBezTo>
                    <a:pt x="14" y="0"/>
                    <a:pt x="12" y="2"/>
                    <a:pt x="6" y="6"/>
                  </a:cubicBezTo>
                  <a:cubicBezTo>
                    <a:pt x="0" y="17"/>
                    <a:pt x="23" y="32"/>
                    <a:pt x="33" y="36"/>
                  </a:cubicBezTo>
                  <a:cubicBezTo>
                    <a:pt x="36" y="35"/>
                    <a:pt x="42" y="34"/>
                    <a:pt x="42" y="30"/>
                  </a:cubicBezTo>
                  <a:cubicBezTo>
                    <a:pt x="43" y="24"/>
                    <a:pt x="27" y="3"/>
                    <a:pt x="21"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99" name="Freeform 60"/>
            <p:cNvSpPr>
              <a:spLocks/>
            </p:cNvSpPr>
            <p:nvPr/>
          </p:nvSpPr>
          <p:spPr bwMode="ltGray">
            <a:xfrm>
              <a:off x="4386" y="2487"/>
              <a:ext cx="27" cy="29"/>
            </a:xfrm>
            <a:custGeom>
              <a:avLst/>
              <a:gdLst>
                <a:gd name="T0" fmla="*/ 21 w 32"/>
                <a:gd name="T1" fmla="*/ 0 h 41"/>
                <a:gd name="T2" fmla="*/ 0 w 32"/>
                <a:gd name="T3" fmla="*/ 26 h 41"/>
                <a:gd name="T4" fmla="*/ 16 w 32"/>
                <a:gd name="T5" fmla="*/ 24 h 41"/>
                <a:gd name="T6" fmla="*/ 19 w 32"/>
                <a:gd name="T7" fmla="*/ 29 h 41"/>
                <a:gd name="T8" fmla="*/ 16 w 32"/>
                <a:gd name="T9" fmla="*/ 35 h 41"/>
                <a:gd name="T10" fmla="*/ 30 w 32"/>
                <a:gd name="T11" fmla="*/ 21 h 41"/>
                <a:gd name="T12" fmla="*/ 24 w 32"/>
                <a:gd name="T13" fmla="*/ 9 h 41"/>
                <a:gd name="T14" fmla="*/ 21 w 32"/>
                <a:gd name="T15" fmla="*/ 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 h="41">
                  <a:moveTo>
                    <a:pt x="21" y="0"/>
                  </a:moveTo>
                  <a:cubicBezTo>
                    <a:pt x="15" y="10"/>
                    <a:pt x="6" y="16"/>
                    <a:pt x="0" y="26"/>
                  </a:cubicBezTo>
                  <a:cubicBezTo>
                    <a:pt x="7" y="27"/>
                    <a:pt x="10" y="27"/>
                    <a:pt x="16" y="24"/>
                  </a:cubicBezTo>
                  <a:cubicBezTo>
                    <a:pt x="17" y="26"/>
                    <a:pt x="19" y="27"/>
                    <a:pt x="19" y="29"/>
                  </a:cubicBezTo>
                  <a:cubicBezTo>
                    <a:pt x="19" y="31"/>
                    <a:pt x="15" y="33"/>
                    <a:pt x="16" y="35"/>
                  </a:cubicBezTo>
                  <a:cubicBezTo>
                    <a:pt x="19" y="41"/>
                    <a:pt x="29" y="23"/>
                    <a:pt x="30" y="21"/>
                  </a:cubicBezTo>
                  <a:cubicBezTo>
                    <a:pt x="32" y="9"/>
                    <a:pt x="26" y="19"/>
                    <a:pt x="24" y="9"/>
                  </a:cubicBezTo>
                  <a:cubicBezTo>
                    <a:pt x="25" y="1"/>
                    <a:pt x="27" y="4"/>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0" name="Freeform 61"/>
            <p:cNvSpPr>
              <a:spLocks/>
            </p:cNvSpPr>
            <p:nvPr/>
          </p:nvSpPr>
          <p:spPr bwMode="ltGray">
            <a:xfrm>
              <a:off x="4425" y="2498"/>
              <a:ext cx="39" cy="22"/>
            </a:xfrm>
            <a:custGeom>
              <a:avLst/>
              <a:gdLst>
                <a:gd name="T0" fmla="*/ 21 w 45"/>
                <a:gd name="T1" fmla="*/ 0 h 32"/>
                <a:gd name="T2" fmla="*/ 0 w 45"/>
                <a:gd name="T3" fmla="*/ 7 h 32"/>
                <a:gd name="T4" fmla="*/ 27 w 45"/>
                <a:gd name="T5" fmla="*/ 31 h 32"/>
                <a:gd name="T6" fmla="*/ 45 w 45"/>
                <a:gd name="T7" fmla="*/ 24 h 32"/>
                <a:gd name="T8" fmla="*/ 22 w 45"/>
                <a:gd name="T9" fmla="*/ 10 h 32"/>
                <a:gd name="T10" fmla="*/ 21 w 45"/>
                <a:gd name="T11" fmla="*/ 0 h 32"/>
              </a:gdLst>
              <a:ahLst/>
              <a:cxnLst>
                <a:cxn ang="0">
                  <a:pos x="T0" y="T1"/>
                </a:cxn>
                <a:cxn ang="0">
                  <a:pos x="T2" y="T3"/>
                </a:cxn>
                <a:cxn ang="0">
                  <a:pos x="T4" y="T5"/>
                </a:cxn>
                <a:cxn ang="0">
                  <a:pos x="T6" y="T7"/>
                </a:cxn>
                <a:cxn ang="0">
                  <a:pos x="T8" y="T9"/>
                </a:cxn>
                <a:cxn ang="0">
                  <a:pos x="T10" y="T11"/>
                </a:cxn>
              </a:cxnLst>
              <a:rect l="0" t="0" r="r" b="b"/>
              <a:pathLst>
                <a:path w="45" h="32">
                  <a:moveTo>
                    <a:pt x="21" y="0"/>
                  </a:moveTo>
                  <a:cubicBezTo>
                    <a:pt x="10" y="1"/>
                    <a:pt x="8" y="1"/>
                    <a:pt x="0" y="7"/>
                  </a:cubicBezTo>
                  <a:cubicBezTo>
                    <a:pt x="3" y="20"/>
                    <a:pt x="15" y="29"/>
                    <a:pt x="27" y="31"/>
                  </a:cubicBezTo>
                  <a:cubicBezTo>
                    <a:pt x="36" y="30"/>
                    <a:pt x="41" y="32"/>
                    <a:pt x="45" y="24"/>
                  </a:cubicBezTo>
                  <a:cubicBezTo>
                    <a:pt x="32" y="16"/>
                    <a:pt x="30" y="23"/>
                    <a:pt x="22" y="10"/>
                  </a:cubicBezTo>
                  <a:cubicBezTo>
                    <a:pt x="21" y="2"/>
                    <a:pt x="21" y="5"/>
                    <a:pt x="2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1" name="Freeform 62"/>
            <p:cNvSpPr>
              <a:spLocks/>
            </p:cNvSpPr>
            <p:nvPr/>
          </p:nvSpPr>
          <p:spPr bwMode="ltGray">
            <a:xfrm>
              <a:off x="4368" y="2187"/>
              <a:ext cx="31" cy="52"/>
            </a:xfrm>
            <a:custGeom>
              <a:avLst/>
              <a:gdLst>
                <a:gd name="T0" fmla="*/ 30 w 35"/>
                <a:gd name="T1" fmla="*/ 0 h 74"/>
                <a:gd name="T2" fmla="*/ 21 w 35"/>
                <a:gd name="T3" fmla="*/ 15 h 74"/>
                <a:gd name="T4" fmla="*/ 9 w 35"/>
                <a:gd name="T5" fmla="*/ 36 h 74"/>
                <a:gd name="T6" fmla="*/ 0 w 35"/>
                <a:gd name="T7" fmla="*/ 59 h 74"/>
                <a:gd name="T8" fmla="*/ 8 w 35"/>
                <a:gd name="T9" fmla="*/ 74 h 74"/>
                <a:gd name="T10" fmla="*/ 20 w 35"/>
                <a:gd name="T11" fmla="*/ 59 h 74"/>
                <a:gd name="T12" fmla="*/ 35 w 35"/>
                <a:gd name="T13" fmla="*/ 32 h 74"/>
                <a:gd name="T14" fmla="*/ 30 w 35"/>
                <a:gd name="T15" fmla="*/ 0 h 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5" h="74">
                  <a:moveTo>
                    <a:pt x="30" y="0"/>
                  </a:moveTo>
                  <a:cubicBezTo>
                    <a:pt x="33" y="8"/>
                    <a:pt x="29" y="14"/>
                    <a:pt x="21" y="15"/>
                  </a:cubicBezTo>
                  <a:cubicBezTo>
                    <a:pt x="19" y="27"/>
                    <a:pt x="24" y="33"/>
                    <a:pt x="9" y="36"/>
                  </a:cubicBezTo>
                  <a:cubicBezTo>
                    <a:pt x="13" y="50"/>
                    <a:pt x="12" y="52"/>
                    <a:pt x="0" y="59"/>
                  </a:cubicBezTo>
                  <a:cubicBezTo>
                    <a:pt x="3" y="64"/>
                    <a:pt x="5" y="69"/>
                    <a:pt x="8" y="74"/>
                  </a:cubicBezTo>
                  <a:cubicBezTo>
                    <a:pt x="15" y="71"/>
                    <a:pt x="16" y="65"/>
                    <a:pt x="20" y="59"/>
                  </a:cubicBezTo>
                  <a:cubicBezTo>
                    <a:pt x="22" y="47"/>
                    <a:pt x="28" y="41"/>
                    <a:pt x="35" y="32"/>
                  </a:cubicBezTo>
                  <a:cubicBezTo>
                    <a:pt x="34" y="26"/>
                    <a:pt x="30" y="8"/>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2" name="Freeform 63"/>
            <p:cNvSpPr>
              <a:spLocks/>
            </p:cNvSpPr>
            <p:nvPr/>
          </p:nvSpPr>
          <p:spPr bwMode="ltGray">
            <a:xfrm>
              <a:off x="4427" y="2179"/>
              <a:ext cx="22" cy="51"/>
            </a:xfrm>
            <a:custGeom>
              <a:avLst/>
              <a:gdLst>
                <a:gd name="T0" fmla="*/ 13 w 25"/>
                <a:gd name="T1" fmla="*/ 7 h 73"/>
                <a:gd name="T2" fmla="*/ 4 w 25"/>
                <a:gd name="T3" fmla="*/ 8 h 73"/>
                <a:gd name="T4" fmla="*/ 0 w 25"/>
                <a:gd name="T5" fmla="*/ 22 h 73"/>
                <a:gd name="T6" fmla="*/ 15 w 25"/>
                <a:gd name="T7" fmla="*/ 41 h 73"/>
                <a:gd name="T8" fmla="*/ 25 w 25"/>
                <a:gd name="T9" fmla="*/ 56 h 73"/>
                <a:gd name="T10" fmla="*/ 16 w 25"/>
                <a:gd name="T11" fmla="*/ 20 h 73"/>
                <a:gd name="T12" fmla="*/ 13 w 25"/>
                <a:gd name="T13" fmla="*/ 7 h 73"/>
              </a:gdLst>
              <a:ahLst/>
              <a:cxnLst>
                <a:cxn ang="0">
                  <a:pos x="T0" y="T1"/>
                </a:cxn>
                <a:cxn ang="0">
                  <a:pos x="T2" y="T3"/>
                </a:cxn>
                <a:cxn ang="0">
                  <a:pos x="T4" y="T5"/>
                </a:cxn>
                <a:cxn ang="0">
                  <a:pos x="T6" y="T7"/>
                </a:cxn>
                <a:cxn ang="0">
                  <a:pos x="T8" y="T9"/>
                </a:cxn>
                <a:cxn ang="0">
                  <a:pos x="T10" y="T11"/>
                </a:cxn>
                <a:cxn ang="0">
                  <a:pos x="T12" y="T13"/>
                </a:cxn>
              </a:cxnLst>
              <a:rect l="0" t="0" r="r" b="b"/>
              <a:pathLst>
                <a:path w="25" h="73">
                  <a:moveTo>
                    <a:pt x="13" y="7"/>
                  </a:moveTo>
                  <a:cubicBezTo>
                    <a:pt x="9" y="0"/>
                    <a:pt x="7" y="2"/>
                    <a:pt x="4" y="8"/>
                  </a:cubicBezTo>
                  <a:cubicBezTo>
                    <a:pt x="3" y="13"/>
                    <a:pt x="1" y="17"/>
                    <a:pt x="0" y="22"/>
                  </a:cubicBezTo>
                  <a:cubicBezTo>
                    <a:pt x="1" y="35"/>
                    <a:pt x="6" y="33"/>
                    <a:pt x="15" y="41"/>
                  </a:cubicBezTo>
                  <a:cubicBezTo>
                    <a:pt x="16" y="52"/>
                    <a:pt x="15" y="73"/>
                    <a:pt x="25" y="56"/>
                  </a:cubicBezTo>
                  <a:cubicBezTo>
                    <a:pt x="24" y="33"/>
                    <a:pt x="23" y="36"/>
                    <a:pt x="16" y="20"/>
                  </a:cubicBezTo>
                  <a:cubicBezTo>
                    <a:pt x="15" y="11"/>
                    <a:pt x="16" y="15"/>
                    <a:pt x="13"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3" name="Freeform 64"/>
            <p:cNvSpPr>
              <a:spLocks/>
            </p:cNvSpPr>
            <p:nvPr/>
          </p:nvSpPr>
          <p:spPr bwMode="ltGray">
            <a:xfrm>
              <a:off x="4452" y="2163"/>
              <a:ext cx="12" cy="23"/>
            </a:xfrm>
            <a:custGeom>
              <a:avLst/>
              <a:gdLst>
                <a:gd name="T0" fmla="*/ 11 w 14"/>
                <a:gd name="T1" fmla="*/ 0 h 33"/>
                <a:gd name="T2" fmla="*/ 1 w 14"/>
                <a:gd name="T3" fmla="*/ 10 h 33"/>
                <a:gd name="T4" fmla="*/ 11 w 14"/>
                <a:gd name="T5" fmla="*/ 25 h 33"/>
                <a:gd name="T6" fmla="*/ 11 w 14"/>
                <a:gd name="T7" fmla="*/ 0 h 33"/>
              </a:gdLst>
              <a:ahLst/>
              <a:cxnLst>
                <a:cxn ang="0">
                  <a:pos x="T0" y="T1"/>
                </a:cxn>
                <a:cxn ang="0">
                  <a:pos x="T2" y="T3"/>
                </a:cxn>
                <a:cxn ang="0">
                  <a:pos x="T4" y="T5"/>
                </a:cxn>
                <a:cxn ang="0">
                  <a:pos x="T6" y="T7"/>
                </a:cxn>
              </a:cxnLst>
              <a:rect l="0" t="0" r="r" b="b"/>
              <a:pathLst>
                <a:path w="14" h="33">
                  <a:moveTo>
                    <a:pt x="11" y="0"/>
                  </a:moveTo>
                  <a:cubicBezTo>
                    <a:pt x="7" y="3"/>
                    <a:pt x="5" y="7"/>
                    <a:pt x="1" y="10"/>
                  </a:cubicBezTo>
                  <a:cubicBezTo>
                    <a:pt x="2" y="18"/>
                    <a:pt x="0" y="33"/>
                    <a:pt x="11" y="25"/>
                  </a:cubicBezTo>
                  <a:cubicBezTo>
                    <a:pt x="14" y="15"/>
                    <a:pt x="5" y="4"/>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4" name="Freeform 65"/>
            <p:cNvSpPr>
              <a:spLocks/>
            </p:cNvSpPr>
            <p:nvPr/>
          </p:nvSpPr>
          <p:spPr bwMode="ltGray">
            <a:xfrm>
              <a:off x="4464" y="2174"/>
              <a:ext cx="24" cy="45"/>
            </a:xfrm>
            <a:custGeom>
              <a:avLst/>
              <a:gdLst>
                <a:gd name="T0" fmla="*/ 5 w 28"/>
                <a:gd name="T1" fmla="*/ 0 h 64"/>
                <a:gd name="T2" fmla="*/ 11 w 28"/>
                <a:gd name="T3" fmla="*/ 14 h 64"/>
                <a:gd name="T4" fmla="*/ 20 w 28"/>
                <a:gd name="T5" fmla="*/ 21 h 64"/>
                <a:gd name="T6" fmla="*/ 8 w 28"/>
                <a:gd name="T7" fmla="*/ 39 h 64"/>
                <a:gd name="T8" fmla="*/ 0 w 28"/>
                <a:gd name="T9" fmla="*/ 56 h 64"/>
                <a:gd name="T10" fmla="*/ 11 w 28"/>
                <a:gd name="T11" fmla="*/ 57 h 64"/>
                <a:gd name="T12" fmla="*/ 26 w 28"/>
                <a:gd name="T13" fmla="*/ 26 h 64"/>
                <a:gd name="T14" fmla="*/ 5 w 28"/>
                <a:gd name="T15" fmla="*/ 0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4">
                  <a:moveTo>
                    <a:pt x="5" y="0"/>
                  </a:moveTo>
                  <a:cubicBezTo>
                    <a:pt x="6" y="5"/>
                    <a:pt x="7" y="10"/>
                    <a:pt x="11" y="14"/>
                  </a:cubicBezTo>
                  <a:cubicBezTo>
                    <a:pt x="14" y="17"/>
                    <a:pt x="20" y="21"/>
                    <a:pt x="20" y="21"/>
                  </a:cubicBezTo>
                  <a:cubicBezTo>
                    <a:pt x="9" y="27"/>
                    <a:pt x="0" y="23"/>
                    <a:pt x="8" y="39"/>
                  </a:cubicBezTo>
                  <a:cubicBezTo>
                    <a:pt x="6" y="47"/>
                    <a:pt x="4" y="50"/>
                    <a:pt x="0" y="56"/>
                  </a:cubicBezTo>
                  <a:cubicBezTo>
                    <a:pt x="4" y="62"/>
                    <a:pt x="7" y="64"/>
                    <a:pt x="11" y="57"/>
                  </a:cubicBezTo>
                  <a:cubicBezTo>
                    <a:pt x="13" y="43"/>
                    <a:pt x="10" y="29"/>
                    <a:pt x="26" y="26"/>
                  </a:cubicBezTo>
                  <a:cubicBezTo>
                    <a:pt x="28" y="15"/>
                    <a:pt x="14" y="4"/>
                    <a:pt x="5"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5" name="Freeform 66"/>
            <p:cNvSpPr>
              <a:spLocks/>
            </p:cNvSpPr>
            <p:nvPr/>
          </p:nvSpPr>
          <p:spPr bwMode="ltGray">
            <a:xfrm>
              <a:off x="4154" y="2239"/>
              <a:ext cx="14" cy="25"/>
            </a:xfrm>
            <a:custGeom>
              <a:avLst/>
              <a:gdLst>
                <a:gd name="T0" fmla="*/ 14 w 16"/>
                <a:gd name="T1" fmla="*/ 3 h 36"/>
                <a:gd name="T2" fmla="*/ 0 w 16"/>
                <a:gd name="T3" fmla="*/ 7 h 36"/>
                <a:gd name="T4" fmla="*/ 8 w 16"/>
                <a:gd name="T5" fmla="*/ 22 h 36"/>
                <a:gd name="T6" fmla="*/ 14 w 16"/>
                <a:gd name="T7" fmla="*/ 3 h 36"/>
              </a:gdLst>
              <a:ahLst/>
              <a:cxnLst>
                <a:cxn ang="0">
                  <a:pos x="T0" y="T1"/>
                </a:cxn>
                <a:cxn ang="0">
                  <a:pos x="T2" y="T3"/>
                </a:cxn>
                <a:cxn ang="0">
                  <a:pos x="T4" y="T5"/>
                </a:cxn>
                <a:cxn ang="0">
                  <a:pos x="T6" y="T7"/>
                </a:cxn>
              </a:cxnLst>
              <a:rect l="0" t="0" r="r" b="b"/>
              <a:pathLst>
                <a:path w="16" h="36">
                  <a:moveTo>
                    <a:pt x="14" y="3"/>
                  </a:moveTo>
                  <a:cubicBezTo>
                    <a:pt x="7" y="0"/>
                    <a:pt x="4" y="1"/>
                    <a:pt x="0" y="7"/>
                  </a:cubicBezTo>
                  <a:cubicBezTo>
                    <a:pt x="3" y="14"/>
                    <a:pt x="2" y="17"/>
                    <a:pt x="8" y="22"/>
                  </a:cubicBezTo>
                  <a:cubicBezTo>
                    <a:pt x="16" y="36"/>
                    <a:pt x="11" y="7"/>
                    <a:pt x="14" y="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6" name="Freeform 67"/>
            <p:cNvSpPr>
              <a:spLocks/>
            </p:cNvSpPr>
            <p:nvPr/>
          </p:nvSpPr>
          <p:spPr bwMode="ltGray">
            <a:xfrm>
              <a:off x="4143" y="2217"/>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7" name="Freeform 68"/>
            <p:cNvSpPr>
              <a:spLocks/>
            </p:cNvSpPr>
            <p:nvPr/>
          </p:nvSpPr>
          <p:spPr bwMode="ltGray">
            <a:xfrm>
              <a:off x="4138" y="2200"/>
              <a:ext cx="14" cy="14"/>
            </a:xfrm>
            <a:custGeom>
              <a:avLst/>
              <a:gdLst>
                <a:gd name="T0" fmla="*/ 10 w 16"/>
                <a:gd name="T1" fmla="*/ 5 h 19"/>
                <a:gd name="T2" fmla="*/ 0 w 16"/>
                <a:gd name="T3" fmla="*/ 10 h 19"/>
                <a:gd name="T4" fmla="*/ 12 w 16"/>
                <a:gd name="T5" fmla="*/ 19 h 19"/>
                <a:gd name="T6" fmla="*/ 10 w 16"/>
                <a:gd name="T7" fmla="*/ 5 h 19"/>
              </a:gdLst>
              <a:ahLst/>
              <a:cxnLst>
                <a:cxn ang="0">
                  <a:pos x="T0" y="T1"/>
                </a:cxn>
                <a:cxn ang="0">
                  <a:pos x="T2" y="T3"/>
                </a:cxn>
                <a:cxn ang="0">
                  <a:pos x="T4" y="T5"/>
                </a:cxn>
                <a:cxn ang="0">
                  <a:pos x="T6" y="T7"/>
                </a:cxn>
              </a:cxnLst>
              <a:rect l="0" t="0" r="r" b="b"/>
              <a:pathLst>
                <a:path w="16" h="19">
                  <a:moveTo>
                    <a:pt x="10" y="5"/>
                  </a:moveTo>
                  <a:cubicBezTo>
                    <a:pt x="4" y="0"/>
                    <a:pt x="1" y="3"/>
                    <a:pt x="0" y="10"/>
                  </a:cubicBezTo>
                  <a:cubicBezTo>
                    <a:pt x="4" y="15"/>
                    <a:pt x="7" y="16"/>
                    <a:pt x="12" y="19"/>
                  </a:cubicBezTo>
                  <a:cubicBezTo>
                    <a:pt x="16" y="12"/>
                    <a:pt x="14"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8" name="Freeform 69"/>
            <p:cNvSpPr>
              <a:spLocks/>
            </p:cNvSpPr>
            <p:nvPr/>
          </p:nvSpPr>
          <p:spPr bwMode="ltGray">
            <a:xfrm>
              <a:off x="4124" y="2163"/>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09" name="Freeform 70"/>
            <p:cNvSpPr>
              <a:spLocks/>
            </p:cNvSpPr>
            <p:nvPr/>
          </p:nvSpPr>
          <p:spPr bwMode="ltGray">
            <a:xfrm>
              <a:off x="4127" y="2186"/>
              <a:ext cx="18" cy="13"/>
            </a:xfrm>
            <a:custGeom>
              <a:avLst/>
              <a:gdLst>
                <a:gd name="T0" fmla="*/ 13 w 22"/>
                <a:gd name="T1" fmla="*/ 0 h 18"/>
                <a:gd name="T2" fmla="*/ 19 w 22"/>
                <a:gd name="T3" fmla="*/ 18 h 18"/>
                <a:gd name="T4" fmla="*/ 14 w 22"/>
                <a:gd name="T5" fmla="*/ 6 h 18"/>
                <a:gd name="T6" fmla="*/ 13 w 22"/>
                <a:gd name="T7" fmla="*/ 0 h 18"/>
              </a:gdLst>
              <a:ahLst/>
              <a:cxnLst>
                <a:cxn ang="0">
                  <a:pos x="T0" y="T1"/>
                </a:cxn>
                <a:cxn ang="0">
                  <a:pos x="T2" y="T3"/>
                </a:cxn>
                <a:cxn ang="0">
                  <a:pos x="T4" y="T5"/>
                </a:cxn>
                <a:cxn ang="0">
                  <a:pos x="T6" y="T7"/>
                </a:cxn>
              </a:cxnLst>
              <a:rect l="0" t="0" r="r" b="b"/>
              <a:pathLst>
                <a:path w="22" h="18">
                  <a:moveTo>
                    <a:pt x="13" y="0"/>
                  </a:moveTo>
                  <a:cubicBezTo>
                    <a:pt x="0" y="8"/>
                    <a:pt x="9" y="12"/>
                    <a:pt x="19" y="18"/>
                  </a:cubicBezTo>
                  <a:cubicBezTo>
                    <a:pt x="20" y="11"/>
                    <a:pt x="22" y="8"/>
                    <a:pt x="14" y="6"/>
                  </a:cubicBezTo>
                  <a:cubicBezTo>
                    <a:pt x="9" y="3"/>
                    <a:pt x="9" y="5"/>
                    <a:pt x="13"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0" name="Freeform 71"/>
            <p:cNvSpPr>
              <a:spLocks/>
            </p:cNvSpPr>
            <p:nvPr/>
          </p:nvSpPr>
          <p:spPr bwMode="ltGray">
            <a:xfrm>
              <a:off x="5088" y="2769"/>
              <a:ext cx="52" cy="56"/>
            </a:xfrm>
            <a:custGeom>
              <a:avLst/>
              <a:gdLst>
                <a:gd name="T0" fmla="*/ 10 w 60"/>
                <a:gd name="T1" fmla="*/ 7 h 81"/>
                <a:gd name="T2" fmla="*/ 3 w 60"/>
                <a:gd name="T3" fmla="*/ 18 h 81"/>
                <a:gd name="T4" fmla="*/ 15 w 60"/>
                <a:gd name="T5" fmla="*/ 39 h 81"/>
                <a:gd name="T6" fmla="*/ 27 w 60"/>
                <a:gd name="T7" fmla="*/ 54 h 81"/>
                <a:gd name="T8" fmla="*/ 40 w 60"/>
                <a:gd name="T9" fmla="*/ 63 h 81"/>
                <a:gd name="T10" fmla="*/ 51 w 60"/>
                <a:gd name="T11" fmla="*/ 81 h 81"/>
                <a:gd name="T12" fmla="*/ 52 w 60"/>
                <a:gd name="T13" fmla="*/ 57 h 81"/>
                <a:gd name="T14" fmla="*/ 43 w 60"/>
                <a:gd name="T15" fmla="*/ 37 h 81"/>
                <a:gd name="T16" fmla="*/ 25 w 60"/>
                <a:gd name="T17" fmla="*/ 18 h 81"/>
                <a:gd name="T18" fmla="*/ 10 w 60"/>
                <a:gd name="T19" fmla="*/ 7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81">
                  <a:moveTo>
                    <a:pt x="10" y="7"/>
                  </a:moveTo>
                  <a:cubicBezTo>
                    <a:pt x="0" y="0"/>
                    <a:pt x="0" y="9"/>
                    <a:pt x="3" y="18"/>
                  </a:cubicBezTo>
                  <a:cubicBezTo>
                    <a:pt x="5" y="25"/>
                    <a:pt x="12" y="32"/>
                    <a:pt x="15" y="39"/>
                  </a:cubicBezTo>
                  <a:cubicBezTo>
                    <a:pt x="16" y="51"/>
                    <a:pt x="17" y="51"/>
                    <a:pt x="27" y="54"/>
                  </a:cubicBezTo>
                  <a:cubicBezTo>
                    <a:pt x="31" y="57"/>
                    <a:pt x="36" y="60"/>
                    <a:pt x="40" y="63"/>
                  </a:cubicBezTo>
                  <a:cubicBezTo>
                    <a:pt x="43" y="70"/>
                    <a:pt x="45" y="77"/>
                    <a:pt x="51" y="81"/>
                  </a:cubicBezTo>
                  <a:cubicBezTo>
                    <a:pt x="60" y="75"/>
                    <a:pt x="56" y="66"/>
                    <a:pt x="52" y="57"/>
                  </a:cubicBezTo>
                  <a:cubicBezTo>
                    <a:pt x="51" y="49"/>
                    <a:pt x="50" y="41"/>
                    <a:pt x="43" y="37"/>
                  </a:cubicBezTo>
                  <a:cubicBezTo>
                    <a:pt x="37" y="30"/>
                    <a:pt x="33" y="23"/>
                    <a:pt x="25" y="18"/>
                  </a:cubicBezTo>
                  <a:cubicBezTo>
                    <a:pt x="20" y="12"/>
                    <a:pt x="17" y="9"/>
                    <a:pt x="10" y="7"/>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1" name="Freeform 72"/>
            <p:cNvSpPr>
              <a:spLocks/>
            </p:cNvSpPr>
            <p:nvPr/>
          </p:nvSpPr>
          <p:spPr bwMode="ltGray">
            <a:xfrm>
              <a:off x="5354" y="2723"/>
              <a:ext cx="61" cy="43"/>
            </a:xfrm>
            <a:custGeom>
              <a:avLst/>
              <a:gdLst>
                <a:gd name="T0" fmla="*/ 28 w 71"/>
                <a:gd name="T1" fmla="*/ 23 h 61"/>
                <a:gd name="T2" fmla="*/ 13 w 71"/>
                <a:gd name="T3" fmla="*/ 32 h 61"/>
                <a:gd name="T4" fmla="*/ 1 w 71"/>
                <a:gd name="T5" fmla="*/ 44 h 61"/>
                <a:gd name="T6" fmla="*/ 13 w 71"/>
                <a:gd name="T7" fmla="*/ 59 h 61"/>
                <a:gd name="T8" fmla="*/ 28 w 71"/>
                <a:gd name="T9" fmla="*/ 44 h 61"/>
                <a:gd name="T10" fmla="*/ 40 w 71"/>
                <a:gd name="T11" fmla="*/ 23 h 61"/>
                <a:gd name="T12" fmla="*/ 55 w 71"/>
                <a:gd name="T13" fmla="*/ 0 h 61"/>
                <a:gd name="T14" fmla="*/ 71 w 71"/>
                <a:gd name="T15" fmla="*/ 11 h 61"/>
                <a:gd name="T16" fmla="*/ 35 w 71"/>
                <a:gd name="T17" fmla="*/ 23 h 61"/>
                <a:gd name="T18" fmla="*/ 28 w 71"/>
                <a:gd name="T19" fmla="*/ 2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61">
                  <a:moveTo>
                    <a:pt x="28" y="23"/>
                  </a:moveTo>
                  <a:cubicBezTo>
                    <a:pt x="25" y="33"/>
                    <a:pt x="25" y="33"/>
                    <a:pt x="13" y="32"/>
                  </a:cubicBezTo>
                  <a:cubicBezTo>
                    <a:pt x="2" y="33"/>
                    <a:pt x="3" y="34"/>
                    <a:pt x="1" y="44"/>
                  </a:cubicBezTo>
                  <a:cubicBezTo>
                    <a:pt x="2" y="60"/>
                    <a:pt x="0" y="61"/>
                    <a:pt x="13" y="59"/>
                  </a:cubicBezTo>
                  <a:cubicBezTo>
                    <a:pt x="19" y="54"/>
                    <a:pt x="21" y="48"/>
                    <a:pt x="28" y="44"/>
                  </a:cubicBezTo>
                  <a:cubicBezTo>
                    <a:pt x="30" y="33"/>
                    <a:pt x="28" y="25"/>
                    <a:pt x="40" y="23"/>
                  </a:cubicBezTo>
                  <a:cubicBezTo>
                    <a:pt x="42" y="12"/>
                    <a:pt x="44" y="4"/>
                    <a:pt x="55" y="0"/>
                  </a:cubicBezTo>
                  <a:cubicBezTo>
                    <a:pt x="65" y="2"/>
                    <a:pt x="69" y="1"/>
                    <a:pt x="71" y="11"/>
                  </a:cubicBezTo>
                  <a:cubicBezTo>
                    <a:pt x="63" y="22"/>
                    <a:pt x="48" y="21"/>
                    <a:pt x="35" y="23"/>
                  </a:cubicBezTo>
                  <a:cubicBezTo>
                    <a:pt x="30" y="27"/>
                    <a:pt x="32" y="27"/>
                    <a:pt x="28" y="23"/>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2" name="Freeform 73"/>
            <p:cNvSpPr>
              <a:spLocks/>
            </p:cNvSpPr>
            <p:nvPr/>
          </p:nvSpPr>
          <p:spPr bwMode="ltGray">
            <a:xfrm>
              <a:off x="5170" y="2700"/>
              <a:ext cx="20" cy="21"/>
            </a:xfrm>
            <a:custGeom>
              <a:avLst/>
              <a:gdLst>
                <a:gd name="T0" fmla="*/ 9 w 23"/>
                <a:gd name="T1" fmla="*/ 0 h 30"/>
                <a:gd name="T2" fmla="*/ 0 w 23"/>
                <a:gd name="T3" fmla="*/ 14 h 30"/>
                <a:gd name="T4" fmla="*/ 12 w 23"/>
                <a:gd name="T5" fmla="*/ 30 h 30"/>
                <a:gd name="T6" fmla="*/ 9 w 23"/>
                <a:gd name="T7" fmla="*/ 0 h 30"/>
              </a:gdLst>
              <a:ahLst/>
              <a:cxnLst>
                <a:cxn ang="0">
                  <a:pos x="T0" y="T1"/>
                </a:cxn>
                <a:cxn ang="0">
                  <a:pos x="T2" y="T3"/>
                </a:cxn>
                <a:cxn ang="0">
                  <a:pos x="T4" y="T5"/>
                </a:cxn>
                <a:cxn ang="0">
                  <a:pos x="T6" y="T7"/>
                </a:cxn>
              </a:cxnLst>
              <a:rect l="0" t="0" r="r" b="b"/>
              <a:pathLst>
                <a:path w="23" h="30">
                  <a:moveTo>
                    <a:pt x="9" y="0"/>
                  </a:moveTo>
                  <a:cubicBezTo>
                    <a:pt x="8" y="7"/>
                    <a:pt x="3" y="8"/>
                    <a:pt x="0" y="14"/>
                  </a:cubicBezTo>
                  <a:cubicBezTo>
                    <a:pt x="3" y="21"/>
                    <a:pt x="8" y="24"/>
                    <a:pt x="12" y="30"/>
                  </a:cubicBezTo>
                  <a:cubicBezTo>
                    <a:pt x="23" y="15"/>
                    <a:pt x="4" y="9"/>
                    <a:pt x="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3" name="Freeform 74"/>
            <p:cNvSpPr>
              <a:spLocks/>
            </p:cNvSpPr>
            <p:nvPr/>
          </p:nvSpPr>
          <p:spPr bwMode="ltGray">
            <a:xfrm>
              <a:off x="5161" y="2679"/>
              <a:ext cx="23" cy="16"/>
            </a:xfrm>
            <a:custGeom>
              <a:avLst/>
              <a:gdLst>
                <a:gd name="T0" fmla="*/ 19 w 26"/>
                <a:gd name="T1" fmla="*/ 0 h 23"/>
                <a:gd name="T2" fmla="*/ 0 w 26"/>
                <a:gd name="T3" fmla="*/ 14 h 23"/>
                <a:gd name="T4" fmla="*/ 21 w 26"/>
                <a:gd name="T5" fmla="*/ 20 h 23"/>
                <a:gd name="T6" fmla="*/ 19 w 26"/>
                <a:gd name="T7" fmla="*/ 0 h 23"/>
              </a:gdLst>
              <a:ahLst/>
              <a:cxnLst>
                <a:cxn ang="0">
                  <a:pos x="T0" y="T1"/>
                </a:cxn>
                <a:cxn ang="0">
                  <a:pos x="T2" y="T3"/>
                </a:cxn>
                <a:cxn ang="0">
                  <a:pos x="T4" y="T5"/>
                </a:cxn>
                <a:cxn ang="0">
                  <a:pos x="T6" y="T7"/>
                </a:cxn>
              </a:cxnLst>
              <a:rect l="0" t="0" r="r" b="b"/>
              <a:pathLst>
                <a:path w="26" h="23">
                  <a:moveTo>
                    <a:pt x="19" y="0"/>
                  </a:moveTo>
                  <a:cubicBezTo>
                    <a:pt x="17" y="12"/>
                    <a:pt x="10" y="11"/>
                    <a:pt x="0" y="14"/>
                  </a:cubicBezTo>
                  <a:cubicBezTo>
                    <a:pt x="5" y="23"/>
                    <a:pt x="11" y="22"/>
                    <a:pt x="21" y="20"/>
                  </a:cubicBezTo>
                  <a:cubicBezTo>
                    <a:pt x="26" y="12"/>
                    <a:pt x="23" y="7"/>
                    <a:pt x="1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4" name="Freeform 75"/>
            <p:cNvSpPr>
              <a:spLocks/>
            </p:cNvSpPr>
            <p:nvPr/>
          </p:nvSpPr>
          <p:spPr bwMode="ltGray">
            <a:xfrm>
              <a:off x="4985" y="2498"/>
              <a:ext cx="27" cy="31"/>
            </a:xfrm>
            <a:custGeom>
              <a:avLst/>
              <a:gdLst>
                <a:gd name="T0" fmla="*/ 28 w 32"/>
                <a:gd name="T1" fmla="*/ 0 h 44"/>
                <a:gd name="T2" fmla="*/ 10 w 32"/>
                <a:gd name="T3" fmla="*/ 11 h 44"/>
                <a:gd name="T4" fmla="*/ 12 w 32"/>
                <a:gd name="T5" fmla="*/ 32 h 44"/>
                <a:gd name="T6" fmla="*/ 24 w 32"/>
                <a:gd name="T7" fmla="*/ 36 h 44"/>
                <a:gd name="T8" fmla="*/ 28 w 32"/>
                <a:gd name="T9" fmla="*/ 0 h 44"/>
              </a:gdLst>
              <a:ahLst/>
              <a:cxnLst>
                <a:cxn ang="0">
                  <a:pos x="T0" y="T1"/>
                </a:cxn>
                <a:cxn ang="0">
                  <a:pos x="T2" y="T3"/>
                </a:cxn>
                <a:cxn ang="0">
                  <a:pos x="T4" y="T5"/>
                </a:cxn>
                <a:cxn ang="0">
                  <a:pos x="T6" y="T7"/>
                </a:cxn>
                <a:cxn ang="0">
                  <a:pos x="T8" y="T9"/>
                </a:cxn>
              </a:cxnLst>
              <a:rect l="0" t="0" r="r" b="b"/>
              <a:pathLst>
                <a:path w="32" h="44">
                  <a:moveTo>
                    <a:pt x="28" y="0"/>
                  </a:moveTo>
                  <a:cubicBezTo>
                    <a:pt x="32" y="10"/>
                    <a:pt x="18" y="9"/>
                    <a:pt x="10" y="11"/>
                  </a:cubicBezTo>
                  <a:cubicBezTo>
                    <a:pt x="0" y="18"/>
                    <a:pt x="7" y="24"/>
                    <a:pt x="12" y="32"/>
                  </a:cubicBezTo>
                  <a:cubicBezTo>
                    <a:pt x="14" y="44"/>
                    <a:pt x="15" y="41"/>
                    <a:pt x="24" y="36"/>
                  </a:cubicBezTo>
                  <a:cubicBezTo>
                    <a:pt x="32" y="25"/>
                    <a:pt x="29" y="14"/>
                    <a:pt x="2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5" name="Freeform 76"/>
            <p:cNvSpPr>
              <a:spLocks/>
            </p:cNvSpPr>
            <p:nvPr/>
          </p:nvSpPr>
          <p:spPr bwMode="ltGray">
            <a:xfrm>
              <a:off x="5024" y="2538"/>
              <a:ext cx="30" cy="31"/>
            </a:xfrm>
            <a:custGeom>
              <a:avLst/>
              <a:gdLst>
                <a:gd name="T0" fmla="*/ 30 w 34"/>
                <a:gd name="T1" fmla="*/ 0 h 44"/>
                <a:gd name="T2" fmla="*/ 10 w 34"/>
                <a:gd name="T3" fmla="*/ 9 h 44"/>
                <a:gd name="T4" fmla="*/ 14 w 34"/>
                <a:gd name="T5" fmla="*/ 32 h 44"/>
                <a:gd name="T6" fmla="*/ 26 w 34"/>
                <a:gd name="T7" fmla="*/ 36 h 44"/>
                <a:gd name="T8" fmla="*/ 30 w 34"/>
                <a:gd name="T9" fmla="*/ 0 h 44"/>
              </a:gdLst>
              <a:ahLst/>
              <a:cxnLst>
                <a:cxn ang="0">
                  <a:pos x="T0" y="T1"/>
                </a:cxn>
                <a:cxn ang="0">
                  <a:pos x="T2" y="T3"/>
                </a:cxn>
                <a:cxn ang="0">
                  <a:pos x="T4" y="T5"/>
                </a:cxn>
                <a:cxn ang="0">
                  <a:pos x="T6" y="T7"/>
                </a:cxn>
                <a:cxn ang="0">
                  <a:pos x="T8" y="T9"/>
                </a:cxn>
              </a:cxnLst>
              <a:rect l="0" t="0" r="r" b="b"/>
              <a:pathLst>
                <a:path w="34" h="44">
                  <a:moveTo>
                    <a:pt x="30" y="0"/>
                  </a:moveTo>
                  <a:cubicBezTo>
                    <a:pt x="34" y="10"/>
                    <a:pt x="18" y="7"/>
                    <a:pt x="10" y="9"/>
                  </a:cubicBezTo>
                  <a:cubicBezTo>
                    <a:pt x="0" y="16"/>
                    <a:pt x="9" y="24"/>
                    <a:pt x="14" y="32"/>
                  </a:cubicBezTo>
                  <a:cubicBezTo>
                    <a:pt x="16" y="44"/>
                    <a:pt x="17" y="41"/>
                    <a:pt x="26" y="36"/>
                  </a:cubicBezTo>
                  <a:cubicBezTo>
                    <a:pt x="34" y="25"/>
                    <a:pt x="31" y="14"/>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6" name="Freeform 77"/>
            <p:cNvSpPr>
              <a:spLocks/>
            </p:cNvSpPr>
            <p:nvPr/>
          </p:nvSpPr>
          <p:spPr bwMode="ltGray">
            <a:xfrm>
              <a:off x="5055" y="2597"/>
              <a:ext cx="32" cy="26"/>
            </a:xfrm>
            <a:custGeom>
              <a:avLst/>
              <a:gdLst>
                <a:gd name="T0" fmla="*/ 34 w 38"/>
                <a:gd name="T1" fmla="*/ 2 h 37"/>
                <a:gd name="T2" fmla="*/ 10 w 38"/>
                <a:gd name="T3" fmla="*/ 2 h 37"/>
                <a:gd name="T4" fmla="*/ 14 w 38"/>
                <a:gd name="T5" fmla="*/ 25 h 37"/>
                <a:gd name="T6" fmla="*/ 26 w 38"/>
                <a:gd name="T7" fmla="*/ 29 h 37"/>
                <a:gd name="T8" fmla="*/ 34 w 38"/>
                <a:gd name="T9" fmla="*/ 2 h 37"/>
              </a:gdLst>
              <a:ahLst/>
              <a:cxnLst>
                <a:cxn ang="0">
                  <a:pos x="T0" y="T1"/>
                </a:cxn>
                <a:cxn ang="0">
                  <a:pos x="T2" y="T3"/>
                </a:cxn>
                <a:cxn ang="0">
                  <a:pos x="T4" y="T5"/>
                </a:cxn>
                <a:cxn ang="0">
                  <a:pos x="T6" y="T7"/>
                </a:cxn>
                <a:cxn ang="0">
                  <a:pos x="T8" y="T9"/>
                </a:cxn>
              </a:cxnLst>
              <a:rect l="0" t="0" r="r" b="b"/>
              <a:pathLst>
                <a:path w="38" h="37">
                  <a:moveTo>
                    <a:pt x="34" y="2"/>
                  </a:moveTo>
                  <a:cubicBezTo>
                    <a:pt x="38" y="12"/>
                    <a:pt x="18" y="0"/>
                    <a:pt x="10" y="2"/>
                  </a:cubicBezTo>
                  <a:cubicBezTo>
                    <a:pt x="0" y="9"/>
                    <a:pt x="9" y="17"/>
                    <a:pt x="14" y="25"/>
                  </a:cubicBezTo>
                  <a:cubicBezTo>
                    <a:pt x="16" y="37"/>
                    <a:pt x="17" y="34"/>
                    <a:pt x="26" y="29"/>
                  </a:cubicBezTo>
                  <a:cubicBezTo>
                    <a:pt x="34" y="18"/>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7" name="Freeform 78"/>
            <p:cNvSpPr>
              <a:spLocks/>
            </p:cNvSpPr>
            <p:nvPr/>
          </p:nvSpPr>
          <p:spPr bwMode="ltGray">
            <a:xfrm>
              <a:off x="5094" y="2587"/>
              <a:ext cx="32" cy="25"/>
            </a:xfrm>
            <a:custGeom>
              <a:avLst/>
              <a:gdLst>
                <a:gd name="T0" fmla="*/ 34 w 38"/>
                <a:gd name="T1" fmla="*/ 2 h 34"/>
                <a:gd name="T2" fmla="*/ 10 w 38"/>
                <a:gd name="T3" fmla="*/ 2 h 34"/>
                <a:gd name="T4" fmla="*/ 16 w 38"/>
                <a:gd name="T5" fmla="*/ 22 h 34"/>
                <a:gd name="T6" fmla="*/ 27 w 38"/>
                <a:gd name="T7" fmla="*/ 22 h 34"/>
                <a:gd name="T8" fmla="*/ 34 w 38"/>
                <a:gd name="T9" fmla="*/ 2 h 34"/>
              </a:gdLst>
              <a:ahLst/>
              <a:cxnLst>
                <a:cxn ang="0">
                  <a:pos x="T0" y="T1"/>
                </a:cxn>
                <a:cxn ang="0">
                  <a:pos x="T2" y="T3"/>
                </a:cxn>
                <a:cxn ang="0">
                  <a:pos x="T4" y="T5"/>
                </a:cxn>
                <a:cxn ang="0">
                  <a:pos x="T6" y="T7"/>
                </a:cxn>
                <a:cxn ang="0">
                  <a:pos x="T8" y="T9"/>
                </a:cxn>
              </a:cxnLst>
              <a:rect l="0" t="0" r="r" b="b"/>
              <a:pathLst>
                <a:path w="38" h="34">
                  <a:moveTo>
                    <a:pt x="34" y="2"/>
                  </a:moveTo>
                  <a:cubicBezTo>
                    <a:pt x="38" y="12"/>
                    <a:pt x="18" y="0"/>
                    <a:pt x="10" y="2"/>
                  </a:cubicBezTo>
                  <a:cubicBezTo>
                    <a:pt x="0" y="9"/>
                    <a:pt x="11" y="14"/>
                    <a:pt x="16" y="22"/>
                  </a:cubicBezTo>
                  <a:cubicBezTo>
                    <a:pt x="18" y="34"/>
                    <a:pt x="18" y="27"/>
                    <a:pt x="27" y="22"/>
                  </a:cubicBezTo>
                  <a:cubicBezTo>
                    <a:pt x="35" y="11"/>
                    <a:pt x="35" y="16"/>
                    <a:pt x="34" y="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8" name="Freeform 79"/>
            <p:cNvSpPr>
              <a:spLocks/>
            </p:cNvSpPr>
            <p:nvPr/>
          </p:nvSpPr>
          <p:spPr bwMode="ltGray">
            <a:xfrm>
              <a:off x="5083" y="2554"/>
              <a:ext cx="30" cy="19"/>
            </a:xfrm>
            <a:custGeom>
              <a:avLst/>
              <a:gdLst>
                <a:gd name="T0" fmla="*/ 31 w 35"/>
                <a:gd name="T1" fmla="*/ 1 h 27"/>
                <a:gd name="T2" fmla="*/ 10 w 35"/>
                <a:gd name="T3" fmla="*/ 2 h 27"/>
                <a:gd name="T4" fmla="*/ 13 w 35"/>
                <a:gd name="T5" fmla="*/ 15 h 27"/>
                <a:gd name="T6" fmla="*/ 25 w 35"/>
                <a:gd name="T7" fmla="*/ 19 h 27"/>
                <a:gd name="T8" fmla="*/ 31 w 35"/>
                <a:gd name="T9" fmla="*/ 1 h 27"/>
              </a:gdLst>
              <a:ahLst/>
              <a:cxnLst>
                <a:cxn ang="0">
                  <a:pos x="T0" y="T1"/>
                </a:cxn>
                <a:cxn ang="0">
                  <a:pos x="T2" y="T3"/>
                </a:cxn>
                <a:cxn ang="0">
                  <a:pos x="T4" y="T5"/>
                </a:cxn>
                <a:cxn ang="0">
                  <a:pos x="T6" y="T7"/>
                </a:cxn>
                <a:cxn ang="0">
                  <a:pos x="T8" y="T9"/>
                </a:cxn>
              </a:cxnLst>
              <a:rect l="0" t="0" r="r" b="b"/>
              <a:pathLst>
                <a:path w="35" h="27">
                  <a:moveTo>
                    <a:pt x="31" y="1"/>
                  </a:moveTo>
                  <a:cubicBezTo>
                    <a:pt x="35" y="11"/>
                    <a:pt x="18" y="0"/>
                    <a:pt x="10" y="2"/>
                  </a:cubicBezTo>
                  <a:cubicBezTo>
                    <a:pt x="0" y="9"/>
                    <a:pt x="8" y="7"/>
                    <a:pt x="13" y="15"/>
                  </a:cubicBezTo>
                  <a:cubicBezTo>
                    <a:pt x="15" y="27"/>
                    <a:pt x="16" y="24"/>
                    <a:pt x="25" y="19"/>
                  </a:cubicBezTo>
                  <a:cubicBezTo>
                    <a:pt x="33" y="8"/>
                    <a:pt x="32" y="15"/>
                    <a:pt x="31"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19" name="Freeform 80"/>
            <p:cNvSpPr>
              <a:spLocks/>
            </p:cNvSpPr>
            <p:nvPr/>
          </p:nvSpPr>
          <p:spPr bwMode="ltGray">
            <a:xfrm>
              <a:off x="5053" y="2530"/>
              <a:ext cx="30" cy="33"/>
            </a:xfrm>
            <a:custGeom>
              <a:avLst/>
              <a:gdLst>
                <a:gd name="T0" fmla="*/ 28 w 35"/>
                <a:gd name="T1" fmla="*/ 16 h 47"/>
                <a:gd name="T2" fmla="*/ 19 w 35"/>
                <a:gd name="T3" fmla="*/ 2 h 47"/>
                <a:gd name="T4" fmla="*/ 10 w 35"/>
                <a:gd name="T5" fmla="*/ 25 h 47"/>
                <a:gd name="T6" fmla="*/ 19 w 35"/>
                <a:gd name="T7" fmla="*/ 35 h 47"/>
                <a:gd name="T8" fmla="*/ 27 w 35"/>
                <a:gd name="T9" fmla="*/ 29 h 47"/>
                <a:gd name="T10" fmla="*/ 28 w 35"/>
                <a:gd name="T11" fmla="*/ 16 h 47"/>
              </a:gdLst>
              <a:ahLst/>
              <a:cxnLst>
                <a:cxn ang="0">
                  <a:pos x="T0" y="T1"/>
                </a:cxn>
                <a:cxn ang="0">
                  <a:pos x="T2" y="T3"/>
                </a:cxn>
                <a:cxn ang="0">
                  <a:pos x="T4" y="T5"/>
                </a:cxn>
                <a:cxn ang="0">
                  <a:pos x="T6" y="T7"/>
                </a:cxn>
                <a:cxn ang="0">
                  <a:pos x="T8" y="T9"/>
                </a:cxn>
                <a:cxn ang="0">
                  <a:pos x="T10" y="T11"/>
                </a:cxn>
              </a:cxnLst>
              <a:rect l="0" t="0" r="r" b="b"/>
              <a:pathLst>
                <a:path w="35" h="47">
                  <a:moveTo>
                    <a:pt x="28" y="16"/>
                  </a:moveTo>
                  <a:cubicBezTo>
                    <a:pt x="27" y="13"/>
                    <a:pt x="22" y="0"/>
                    <a:pt x="19" y="2"/>
                  </a:cubicBezTo>
                  <a:cubicBezTo>
                    <a:pt x="16" y="4"/>
                    <a:pt x="10" y="20"/>
                    <a:pt x="10" y="25"/>
                  </a:cubicBezTo>
                  <a:cubicBezTo>
                    <a:pt x="0" y="32"/>
                    <a:pt x="14" y="27"/>
                    <a:pt x="19" y="35"/>
                  </a:cubicBezTo>
                  <a:cubicBezTo>
                    <a:pt x="21" y="47"/>
                    <a:pt x="18" y="34"/>
                    <a:pt x="27" y="29"/>
                  </a:cubicBezTo>
                  <a:cubicBezTo>
                    <a:pt x="35" y="18"/>
                    <a:pt x="29" y="30"/>
                    <a:pt x="28" y="1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0" name="Freeform 81"/>
            <p:cNvSpPr>
              <a:spLocks/>
            </p:cNvSpPr>
            <p:nvPr/>
          </p:nvSpPr>
          <p:spPr bwMode="ltGray">
            <a:xfrm>
              <a:off x="5016" y="2516"/>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1" name="Freeform 82"/>
            <p:cNvSpPr>
              <a:spLocks/>
            </p:cNvSpPr>
            <p:nvPr/>
          </p:nvSpPr>
          <p:spPr bwMode="ltGray">
            <a:xfrm>
              <a:off x="5062" y="2565"/>
              <a:ext cx="27" cy="24"/>
            </a:xfrm>
            <a:custGeom>
              <a:avLst/>
              <a:gdLst>
                <a:gd name="T0" fmla="*/ 22 w 32"/>
                <a:gd name="T1" fmla="*/ 10 h 35"/>
                <a:gd name="T2" fmla="*/ 10 w 32"/>
                <a:gd name="T3" fmla="*/ 2 h 35"/>
                <a:gd name="T4" fmla="*/ 12 w 32"/>
                <a:gd name="T5" fmla="*/ 23 h 35"/>
                <a:gd name="T6" fmla="*/ 24 w 32"/>
                <a:gd name="T7" fmla="*/ 27 h 35"/>
                <a:gd name="T8" fmla="*/ 22 w 32"/>
                <a:gd name="T9" fmla="*/ 10 h 35"/>
              </a:gdLst>
              <a:ahLst/>
              <a:cxnLst>
                <a:cxn ang="0">
                  <a:pos x="T0" y="T1"/>
                </a:cxn>
                <a:cxn ang="0">
                  <a:pos x="T2" y="T3"/>
                </a:cxn>
                <a:cxn ang="0">
                  <a:pos x="T4" y="T5"/>
                </a:cxn>
                <a:cxn ang="0">
                  <a:pos x="T6" y="T7"/>
                </a:cxn>
                <a:cxn ang="0">
                  <a:pos x="T8" y="T9"/>
                </a:cxn>
              </a:cxnLst>
              <a:rect l="0" t="0" r="r" b="b"/>
              <a:pathLst>
                <a:path w="32" h="35">
                  <a:moveTo>
                    <a:pt x="22" y="10"/>
                  </a:moveTo>
                  <a:cubicBezTo>
                    <a:pt x="26" y="20"/>
                    <a:pt x="18" y="0"/>
                    <a:pt x="10" y="2"/>
                  </a:cubicBezTo>
                  <a:cubicBezTo>
                    <a:pt x="0" y="9"/>
                    <a:pt x="7" y="15"/>
                    <a:pt x="12" y="23"/>
                  </a:cubicBezTo>
                  <a:cubicBezTo>
                    <a:pt x="14" y="35"/>
                    <a:pt x="15" y="32"/>
                    <a:pt x="24" y="27"/>
                  </a:cubicBezTo>
                  <a:cubicBezTo>
                    <a:pt x="32" y="16"/>
                    <a:pt x="23" y="24"/>
                    <a:pt x="22" y="1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2" name="Freeform 83"/>
            <p:cNvSpPr>
              <a:spLocks/>
            </p:cNvSpPr>
            <p:nvPr/>
          </p:nvSpPr>
          <p:spPr bwMode="ltGray">
            <a:xfrm>
              <a:off x="3210" y="1280"/>
              <a:ext cx="162" cy="101"/>
            </a:xfrm>
            <a:custGeom>
              <a:avLst/>
              <a:gdLst>
                <a:gd name="T0" fmla="*/ 171 w 189"/>
                <a:gd name="T1" fmla="*/ 4 h 144"/>
                <a:gd name="T2" fmla="*/ 185 w 189"/>
                <a:gd name="T3" fmla="*/ 4 h 144"/>
                <a:gd name="T4" fmla="*/ 189 w 189"/>
                <a:gd name="T5" fmla="*/ 16 h 144"/>
                <a:gd name="T6" fmla="*/ 187 w 189"/>
                <a:gd name="T7" fmla="*/ 24 h 144"/>
                <a:gd name="T8" fmla="*/ 131 w 189"/>
                <a:gd name="T9" fmla="*/ 44 h 144"/>
                <a:gd name="T10" fmla="*/ 109 w 189"/>
                <a:gd name="T11" fmla="*/ 58 h 144"/>
                <a:gd name="T12" fmla="*/ 97 w 189"/>
                <a:gd name="T13" fmla="*/ 62 h 144"/>
                <a:gd name="T14" fmla="*/ 71 w 189"/>
                <a:gd name="T15" fmla="*/ 82 h 144"/>
                <a:gd name="T16" fmla="*/ 75 w 189"/>
                <a:gd name="T17" fmla="*/ 92 h 144"/>
                <a:gd name="T18" fmla="*/ 83 w 189"/>
                <a:gd name="T19" fmla="*/ 116 h 144"/>
                <a:gd name="T20" fmla="*/ 107 w 189"/>
                <a:gd name="T21" fmla="*/ 126 h 144"/>
                <a:gd name="T22" fmla="*/ 93 w 189"/>
                <a:gd name="T23" fmla="*/ 140 h 144"/>
                <a:gd name="T24" fmla="*/ 83 w 189"/>
                <a:gd name="T25" fmla="*/ 130 h 144"/>
                <a:gd name="T26" fmla="*/ 71 w 189"/>
                <a:gd name="T27" fmla="*/ 134 h 144"/>
                <a:gd name="T28" fmla="*/ 21 w 189"/>
                <a:gd name="T29" fmla="*/ 122 h 144"/>
                <a:gd name="T30" fmla="*/ 19 w 189"/>
                <a:gd name="T31" fmla="*/ 106 h 144"/>
                <a:gd name="T32" fmla="*/ 47 w 189"/>
                <a:gd name="T33" fmla="*/ 90 h 144"/>
                <a:gd name="T34" fmla="*/ 51 w 189"/>
                <a:gd name="T35" fmla="*/ 76 h 144"/>
                <a:gd name="T36" fmla="*/ 47 w 189"/>
                <a:gd name="T37" fmla="*/ 64 h 144"/>
                <a:gd name="T38" fmla="*/ 73 w 189"/>
                <a:gd name="T39" fmla="*/ 46 h 144"/>
                <a:gd name="T40" fmla="*/ 97 w 189"/>
                <a:gd name="T41" fmla="*/ 36 h 144"/>
                <a:gd name="T42" fmla="*/ 113 w 189"/>
                <a:gd name="T43" fmla="*/ 24 h 144"/>
                <a:gd name="T44" fmla="*/ 171 w 189"/>
                <a:gd name="T45" fmla="*/ 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9" h="144">
                  <a:moveTo>
                    <a:pt x="171" y="4"/>
                  </a:moveTo>
                  <a:cubicBezTo>
                    <a:pt x="174" y="3"/>
                    <a:pt x="182" y="0"/>
                    <a:pt x="185" y="4"/>
                  </a:cubicBezTo>
                  <a:cubicBezTo>
                    <a:pt x="187" y="7"/>
                    <a:pt x="189" y="16"/>
                    <a:pt x="189" y="16"/>
                  </a:cubicBezTo>
                  <a:cubicBezTo>
                    <a:pt x="188" y="19"/>
                    <a:pt x="189" y="22"/>
                    <a:pt x="187" y="24"/>
                  </a:cubicBezTo>
                  <a:cubicBezTo>
                    <a:pt x="175" y="34"/>
                    <a:pt x="146" y="34"/>
                    <a:pt x="131" y="44"/>
                  </a:cubicBezTo>
                  <a:cubicBezTo>
                    <a:pt x="125" y="53"/>
                    <a:pt x="120" y="54"/>
                    <a:pt x="109" y="58"/>
                  </a:cubicBezTo>
                  <a:cubicBezTo>
                    <a:pt x="105" y="59"/>
                    <a:pt x="97" y="62"/>
                    <a:pt x="97" y="62"/>
                  </a:cubicBezTo>
                  <a:cubicBezTo>
                    <a:pt x="88" y="76"/>
                    <a:pt x="83" y="74"/>
                    <a:pt x="71" y="82"/>
                  </a:cubicBezTo>
                  <a:cubicBezTo>
                    <a:pt x="66" y="98"/>
                    <a:pt x="70" y="78"/>
                    <a:pt x="75" y="92"/>
                  </a:cubicBezTo>
                  <a:cubicBezTo>
                    <a:pt x="81" y="108"/>
                    <a:pt x="71" y="108"/>
                    <a:pt x="83" y="116"/>
                  </a:cubicBezTo>
                  <a:cubicBezTo>
                    <a:pt x="90" y="121"/>
                    <a:pt x="107" y="126"/>
                    <a:pt x="107" y="126"/>
                  </a:cubicBezTo>
                  <a:cubicBezTo>
                    <a:pt x="105" y="139"/>
                    <a:pt x="106" y="144"/>
                    <a:pt x="93" y="140"/>
                  </a:cubicBezTo>
                  <a:cubicBezTo>
                    <a:pt x="91" y="137"/>
                    <a:pt x="87" y="130"/>
                    <a:pt x="83" y="130"/>
                  </a:cubicBezTo>
                  <a:cubicBezTo>
                    <a:pt x="79" y="130"/>
                    <a:pt x="71" y="134"/>
                    <a:pt x="71" y="134"/>
                  </a:cubicBezTo>
                  <a:cubicBezTo>
                    <a:pt x="52" y="129"/>
                    <a:pt x="42" y="124"/>
                    <a:pt x="21" y="122"/>
                  </a:cubicBezTo>
                  <a:cubicBezTo>
                    <a:pt x="14" y="115"/>
                    <a:pt x="0" y="102"/>
                    <a:pt x="19" y="106"/>
                  </a:cubicBezTo>
                  <a:cubicBezTo>
                    <a:pt x="29" y="91"/>
                    <a:pt x="26" y="93"/>
                    <a:pt x="47" y="90"/>
                  </a:cubicBezTo>
                  <a:cubicBezTo>
                    <a:pt x="55" y="84"/>
                    <a:pt x="54" y="88"/>
                    <a:pt x="51" y="76"/>
                  </a:cubicBezTo>
                  <a:cubicBezTo>
                    <a:pt x="50" y="72"/>
                    <a:pt x="47" y="64"/>
                    <a:pt x="47" y="64"/>
                  </a:cubicBezTo>
                  <a:cubicBezTo>
                    <a:pt x="50" y="41"/>
                    <a:pt x="50" y="43"/>
                    <a:pt x="73" y="46"/>
                  </a:cubicBezTo>
                  <a:cubicBezTo>
                    <a:pt x="82" y="45"/>
                    <a:pt x="97" y="36"/>
                    <a:pt x="97" y="36"/>
                  </a:cubicBezTo>
                  <a:cubicBezTo>
                    <a:pt x="102" y="29"/>
                    <a:pt x="105" y="27"/>
                    <a:pt x="113" y="24"/>
                  </a:cubicBezTo>
                  <a:cubicBezTo>
                    <a:pt x="134" y="27"/>
                    <a:pt x="161" y="25"/>
                    <a:pt x="171"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3" name="Freeform 84"/>
            <p:cNvSpPr>
              <a:spLocks/>
            </p:cNvSpPr>
            <p:nvPr/>
          </p:nvSpPr>
          <p:spPr bwMode="ltGray">
            <a:xfrm>
              <a:off x="3307" y="1378"/>
              <a:ext cx="46" cy="11"/>
            </a:xfrm>
            <a:custGeom>
              <a:avLst/>
              <a:gdLst>
                <a:gd name="T0" fmla="*/ 24 w 53"/>
                <a:gd name="T1" fmla="*/ 0 h 17"/>
                <a:gd name="T2" fmla="*/ 12 w 53"/>
                <a:gd name="T3" fmla="*/ 2 h 17"/>
                <a:gd name="T4" fmla="*/ 32 w 53"/>
                <a:gd name="T5" fmla="*/ 16 h 17"/>
                <a:gd name="T6" fmla="*/ 44 w 53"/>
                <a:gd name="T7" fmla="*/ 14 h 17"/>
                <a:gd name="T8" fmla="*/ 24 w 53"/>
                <a:gd name="T9" fmla="*/ 0 h 17"/>
              </a:gdLst>
              <a:ahLst/>
              <a:cxnLst>
                <a:cxn ang="0">
                  <a:pos x="T0" y="T1"/>
                </a:cxn>
                <a:cxn ang="0">
                  <a:pos x="T2" y="T3"/>
                </a:cxn>
                <a:cxn ang="0">
                  <a:pos x="T4" y="T5"/>
                </a:cxn>
                <a:cxn ang="0">
                  <a:pos x="T6" y="T7"/>
                </a:cxn>
                <a:cxn ang="0">
                  <a:pos x="T8" y="T9"/>
                </a:cxn>
              </a:cxnLst>
              <a:rect l="0" t="0" r="r" b="b"/>
              <a:pathLst>
                <a:path w="53" h="17">
                  <a:moveTo>
                    <a:pt x="24" y="0"/>
                  </a:moveTo>
                  <a:cubicBezTo>
                    <a:pt x="20" y="1"/>
                    <a:pt x="16" y="0"/>
                    <a:pt x="12" y="2"/>
                  </a:cubicBezTo>
                  <a:cubicBezTo>
                    <a:pt x="0" y="9"/>
                    <a:pt x="30" y="15"/>
                    <a:pt x="32" y="16"/>
                  </a:cubicBezTo>
                  <a:cubicBezTo>
                    <a:pt x="36" y="15"/>
                    <a:pt x="41" y="17"/>
                    <a:pt x="44" y="14"/>
                  </a:cubicBezTo>
                  <a:cubicBezTo>
                    <a:pt x="53" y="3"/>
                    <a:pt x="30" y="0"/>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4" name="Freeform 85"/>
            <p:cNvSpPr>
              <a:spLocks/>
            </p:cNvSpPr>
            <p:nvPr/>
          </p:nvSpPr>
          <p:spPr bwMode="ltGray">
            <a:xfrm>
              <a:off x="3542" y="1232"/>
              <a:ext cx="49" cy="26"/>
            </a:xfrm>
            <a:custGeom>
              <a:avLst/>
              <a:gdLst>
                <a:gd name="T0" fmla="*/ 57 w 57"/>
                <a:gd name="T1" fmla="*/ 4 h 37"/>
                <a:gd name="T2" fmla="*/ 25 w 57"/>
                <a:gd name="T3" fmla="*/ 24 h 37"/>
                <a:gd name="T4" fmla="*/ 11 w 57"/>
                <a:gd name="T5" fmla="*/ 34 h 37"/>
                <a:gd name="T6" fmla="*/ 9 w 57"/>
                <a:gd name="T7" fmla="*/ 4 h 37"/>
                <a:gd name="T8" fmla="*/ 21 w 57"/>
                <a:gd name="T9" fmla="*/ 0 h 37"/>
                <a:gd name="T10" fmla="*/ 57 w 57"/>
                <a:gd name="T11" fmla="*/ 4 h 37"/>
              </a:gdLst>
              <a:ahLst/>
              <a:cxnLst>
                <a:cxn ang="0">
                  <a:pos x="T0" y="T1"/>
                </a:cxn>
                <a:cxn ang="0">
                  <a:pos x="T2" y="T3"/>
                </a:cxn>
                <a:cxn ang="0">
                  <a:pos x="T4" y="T5"/>
                </a:cxn>
                <a:cxn ang="0">
                  <a:pos x="T6" y="T7"/>
                </a:cxn>
                <a:cxn ang="0">
                  <a:pos x="T8" y="T9"/>
                </a:cxn>
                <a:cxn ang="0">
                  <a:pos x="T10" y="T11"/>
                </a:cxn>
              </a:cxnLst>
              <a:rect l="0" t="0" r="r" b="b"/>
              <a:pathLst>
                <a:path w="57" h="37">
                  <a:moveTo>
                    <a:pt x="57" y="4"/>
                  </a:moveTo>
                  <a:cubicBezTo>
                    <a:pt x="53" y="16"/>
                    <a:pt x="35" y="17"/>
                    <a:pt x="25" y="24"/>
                  </a:cubicBezTo>
                  <a:cubicBezTo>
                    <a:pt x="22" y="34"/>
                    <a:pt x="22" y="37"/>
                    <a:pt x="11" y="34"/>
                  </a:cubicBezTo>
                  <a:cubicBezTo>
                    <a:pt x="6" y="27"/>
                    <a:pt x="0" y="10"/>
                    <a:pt x="9" y="4"/>
                  </a:cubicBezTo>
                  <a:cubicBezTo>
                    <a:pt x="12" y="2"/>
                    <a:pt x="21" y="0"/>
                    <a:pt x="21" y="0"/>
                  </a:cubicBezTo>
                  <a:cubicBezTo>
                    <a:pt x="33" y="2"/>
                    <a:pt x="45" y="4"/>
                    <a:pt x="57"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5" name="Freeform 86"/>
            <p:cNvSpPr>
              <a:spLocks/>
            </p:cNvSpPr>
            <p:nvPr/>
          </p:nvSpPr>
          <p:spPr bwMode="ltGray">
            <a:xfrm>
              <a:off x="3577" y="1244"/>
              <a:ext cx="58" cy="19"/>
            </a:xfrm>
            <a:custGeom>
              <a:avLst/>
              <a:gdLst>
                <a:gd name="T0" fmla="*/ 29 w 68"/>
                <a:gd name="T1" fmla="*/ 0 h 26"/>
                <a:gd name="T2" fmla="*/ 11 w 68"/>
                <a:gd name="T3" fmla="*/ 6 h 26"/>
                <a:gd name="T4" fmla="*/ 57 w 68"/>
                <a:gd name="T5" fmla="*/ 26 h 26"/>
                <a:gd name="T6" fmla="*/ 63 w 68"/>
                <a:gd name="T7" fmla="*/ 24 h 26"/>
                <a:gd name="T8" fmla="*/ 29 w 68"/>
                <a:gd name="T9" fmla="*/ 0 h 26"/>
              </a:gdLst>
              <a:ahLst/>
              <a:cxnLst>
                <a:cxn ang="0">
                  <a:pos x="T0" y="T1"/>
                </a:cxn>
                <a:cxn ang="0">
                  <a:pos x="T2" y="T3"/>
                </a:cxn>
                <a:cxn ang="0">
                  <a:pos x="T4" y="T5"/>
                </a:cxn>
                <a:cxn ang="0">
                  <a:pos x="T6" y="T7"/>
                </a:cxn>
                <a:cxn ang="0">
                  <a:pos x="T8" y="T9"/>
                </a:cxn>
              </a:cxnLst>
              <a:rect l="0" t="0" r="r" b="b"/>
              <a:pathLst>
                <a:path w="68" h="26">
                  <a:moveTo>
                    <a:pt x="29" y="0"/>
                  </a:moveTo>
                  <a:cubicBezTo>
                    <a:pt x="23" y="2"/>
                    <a:pt x="11" y="6"/>
                    <a:pt x="11" y="6"/>
                  </a:cubicBezTo>
                  <a:cubicBezTo>
                    <a:pt x="0" y="23"/>
                    <a:pt x="47" y="24"/>
                    <a:pt x="57" y="26"/>
                  </a:cubicBezTo>
                  <a:cubicBezTo>
                    <a:pt x="59" y="25"/>
                    <a:pt x="62" y="26"/>
                    <a:pt x="63" y="24"/>
                  </a:cubicBezTo>
                  <a:cubicBezTo>
                    <a:pt x="68" y="3"/>
                    <a:pt x="42" y="3"/>
                    <a:pt x="2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6" name="Freeform 87"/>
            <p:cNvSpPr>
              <a:spLocks/>
            </p:cNvSpPr>
            <p:nvPr/>
          </p:nvSpPr>
          <p:spPr bwMode="ltGray">
            <a:xfrm>
              <a:off x="3639" y="1247"/>
              <a:ext cx="58" cy="30"/>
            </a:xfrm>
            <a:custGeom>
              <a:avLst/>
              <a:gdLst>
                <a:gd name="T0" fmla="*/ 50 w 66"/>
                <a:gd name="T1" fmla="*/ 9 h 43"/>
                <a:gd name="T2" fmla="*/ 26 w 66"/>
                <a:gd name="T3" fmla="*/ 9 h 43"/>
                <a:gd name="T4" fmla="*/ 10 w 66"/>
                <a:gd name="T5" fmla="*/ 9 h 43"/>
                <a:gd name="T6" fmla="*/ 8 w 66"/>
                <a:gd name="T7" fmla="*/ 35 h 43"/>
                <a:gd name="T8" fmla="*/ 32 w 66"/>
                <a:gd name="T9" fmla="*/ 43 h 43"/>
                <a:gd name="T10" fmla="*/ 62 w 66"/>
                <a:gd name="T11" fmla="*/ 27 h 43"/>
                <a:gd name="T12" fmla="*/ 50 w 66"/>
                <a:gd name="T13" fmla="*/ 9 h 43"/>
              </a:gdLst>
              <a:ahLst/>
              <a:cxnLst>
                <a:cxn ang="0">
                  <a:pos x="T0" y="T1"/>
                </a:cxn>
                <a:cxn ang="0">
                  <a:pos x="T2" y="T3"/>
                </a:cxn>
                <a:cxn ang="0">
                  <a:pos x="T4" y="T5"/>
                </a:cxn>
                <a:cxn ang="0">
                  <a:pos x="T6" y="T7"/>
                </a:cxn>
                <a:cxn ang="0">
                  <a:pos x="T8" y="T9"/>
                </a:cxn>
                <a:cxn ang="0">
                  <a:pos x="T10" y="T11"/>
                </a:cxn>
                <a:cxn ang="0">
                  <a:pos x="T12" y="T13"/>
                </a:cxn>
              </a:cxnLst>
              <a:rect l="0" t="0" r="r" b="b"/>
              <a:pathLst>
                <a:path w="66" h="43">
                  <a:moveTo>
                    <a:pt x="50" y="9"/>
                  </a:moveTo>
                  <a:cubicBezTo>
                    <a:pt x="40" y="16"/>
                    <a:pt x="36" y="16"/>
                    <a:pt x="26" y="9"/>
                  </a:cubicBezTo>
                  <a:cubicBezTo>
                    <a:pt x="20" y="0"/>
                    <a:pt x="18" y="4"/>
                    <a:pt x="10" y="9"/>
                  </a:cubicBezTo>
                  <a:cubicBezTo>
                    <a:pt x="4" y="17"/>
                    <a:pt x="0" y="21"/>
                    <a:pt x="8" y="35"/>
                  </a:cubicBezTo>
                  <a:cubicBezTo>
                    <a:pt x="12" y="42"/>
                    <a:pt x="32" y="43"/>
                    <a:pt x="32" y="43"/>
                  </a:cubicBezTo>
                  <a:cubicBezTo>
                    <a:pt x="41" y="40"/>
                    <a:pt x="54" y="33"/>
                    <a:pt x="62" y="27"/>
                  </a:cubicBezTo>
                  <a:cubicBezTo>
                    <a:pt x="66" y="15"/>
                    <a:pt x="61" y="15"/>
                    <a:pt x="50" y="9"/>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7" name="Freeform 88"/>
            <p:cNvSpPr>
              <a:spLocks/>
            </p:cNvSpPr>
            <p:nvPr/>
          </p:nvSpPr>
          <p:spPr bwMode="ltGray">
            <a:xfrm>
              <a:off x="4041" y="1272"/>
              <a:ext cx="101" cy="29"/>
            </a:xfrm>
            <a:custGeom>
              <a:avLst/>
              <a:gdLst>
                <a:gd name="T0" fmla="*/ 14 w 117"/>
                <a:gd name="T1" fmla="*/ 0 h 41"/>
                <a:gd name="T2" fmla="*/ 8 w 117"/>
                <a:gd name="T3" fmla="*/ 16 h 41"/>
                <a:gd name="T4" fmla="*/ 50 w 117"/>
                <a:gd name="T5" fmla="*/ 30 h 41"/>
                <a:gd name="T6" fmla="*/ 76 w 117"/>
                <a:gd name="T7" fmla="*/ 36 h 41"/>
                <a:gd name="T8" fmla="*/ 112 w 117"/>
                <a:gd name="T9" fmla="*/ 22 h 41"/>
                <a:gd name="T10" fmla="*/ 78 w 117"/>
                <a:gd name="T11" fmla="*/ 4 h 41"/>
                <a:gd name="T12" fmla="*/ 14 w 117"/>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117" h="41">
                  <a:moveTo>
                    <a:pt x="14" y="0"/>
                  </a:moveTo>
                  <a:cubicBezTo>
                    <a:pt x="8" y="4"/>
                    <a:pt x="0" y="9"/>
                    <a:pt x="8" y="16"/>
                  </a:cubicBezTo>
                  <a:cubicBezTo>
                    <a:pt x="21" y="27"/>
                    <a:pt x="34" y="28"/>
                    <a:pt x="50" y="30"/>
                  </a:cubicBezTo>
                  <a:cubicBezTo>
                    <a:pt x="66" y="41"/>
                    <a:pt x="57" y="39"/>
                    <a:pt x="76" y="36"/>
                  </a:cubicBezTo>
                  <a:cubicBezTo>
                    <a:pt x="88" y="32"/>
                    <a:pt x="101" y="29"/>
                    <a:pt x="112" y="22"/>
                  </a:cubicBezTo>
                  <a:cubicBezTo>
                    <a:pt x="117" y="6"/>
                    <a:pt x="87" y="5"/>
                    <a:pt x="78" y="4"/>
                  </a:cubicBezTo>
                  <a:cubicBezTo>
                    <a:pt x="17" y="6"/>
                    <a:pt x="34" y="20"/>
                    <a:pt x="1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8" name="Freeform 89"/>
            <p:cNvSpPr>
              <a:spLocks/>
            </p:cNvSpPr>
            <p:nvPr/>
          </p:nvSpPr>
          <p:spPr bwMode="ltGray">
            <a:xfrm>
              <a:off x="4144" y="1271"/>
              <a:ext cx="53" cy="23"/>
            </a:xfrm>
            <a:custGeom>
              <a:avLst/>
              <a:gdLst>
                <a:gd name="T0" fmla="*/ 32 w 62"/>
                <a:gd name="T1" fmla="*/ 4 h 32"/>
                <a:gd name="T2" fmla="*/ 62 w 62"/>
                <a:gd name="T3" fmla="*/ 10 h 32"/>
                <a:gd name="T4" fmla="*/ 30 w 62"/>
                <a:gd name="T5" fmla="*/ 32 h 32"/>
                <a:gd name="T6" fmla="*/ 6 w 62"/>
                <a:gd name="T7" fmla="*/ 22 h 32"/>
                <a:gd name="T8" fmla="*/ 32 w 62"/>
                <a:gd name="T9" fmla="*/ 4 h 32"/>
              </a:gdLst>
              <a:ahLst/>
              <a:cxnLst>
                <a:cxn ang="0">
                  <a:pos x="T0" y="T1"/>
                </a:cxn>
                <a:cxn ang="0">
                  <a:pos x="T2" y="T3"/>
                </a:cxn>
                <a:cxn ang="0">
                  <a:pos x="T4" y="T5"/>
                </a:cxn>
                <a:cxn ang="0">
                  <a:pos x="T6" y="T7"/>
                </a:cxn>
                <a:cxn ang="0">
                  <a:pos x="T8" y="T9"/>
                </a:cxn>
              </a:cxnLst>
              <a:rect l="0" t="0" r="r" b="b"/>
              <a:pathLst>
                <a:path w="62" h="32">
                  <a:moveTo>
                    <a:pt x="32" y="4"/>
                  </a:moveTo>
                  <a:cubicBezTo>
                    <a:pt x="44" y="0"/>
                    <a:pt x="53" y="1"/>
                    <a:pt x="62" y="10"/>
                  </a:cubicBezTo>
                  <a:cubicBezTo>
                    <a:pt x="59" y="23"/>
                    <a:pt x="42" y="28"/>
                    <a:pt x="30" y="32"/>
                  </a:cubicBezTo>
                  <a:cubicBezTo>
                    <a:pt x="15" y="22"/>
                    <a:pt x="23" y="25"/>
                    <a:pt x="6" y="22"/>
                  </a:cubicBezTo>
                  <a:cubicBezTo>
                    <a:pt x="0" y="4"/>
                    <a:pt x="14" y="8"/>
                    <a:pt x="32" y="4"/>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29" name="Freeform 90"/>
            <p:cNvSpPr>
              <a:spLocks/>
            </p:cNvSpPr>
            <p:nvPr/>
          </p:nvSpPr>
          <p:spPr bwMode="ltGray">
            <a:xfrm>
              <a:off x="4120" y="1298"/>
              <a:ext cx="42" cy="16"/>
            </a:xfrm>
            <a:custGeom>
              <a:avLst/>
              <a:gdLst>
                <a:gd name="T0" fmla="*/ 20 w 49"/>
                <a:gd name="T1" fmla="*/ 1 h 23"/>
                <a:gd name="T2" fmla="*/ 6 w 49"/>
                <a:gd name="T3" fmla="*/ 5 h 23"/>
                <a:gd name="T4" fmla="*/ 38 w 49"/>
                <a:gd name="T5" fmla="*/ 23 h 23"/>
                <a:gd name="T6" fmla="*/ 20 w 49"/>
                <a:gd name="T7" fmla="*/ 1 h 23"/>
              </a:gdLst>
              <a:ahLst/>
              <a:cxnLst>
                <a:cxn ang="0">
                  <a:pos x="T0" y="T1"/>
                </a:cxn>
                <a:cxn ang="0">
                  <a:pos x="T2" y="T3"/>
                </a:cxn>
                <a:cxn ang="0">
                  <a:pos x="T4" y="T5"/>
                </a:cxn>
                <a:cxn ang="0">
                  <a:pos x="T6" y="T7"/>
                </a:cxn>
              </a:cxnLst>
              <a:rect l="0" t="0" r="r" b="b"/>
              <a:pathLst>
                <a:path w="49" h="23">
                  <a:moveTo>
                    <a:pt x="20" y="1"/>
                  </a:moveTo>
                  <a:cubicBezTo>
                    <a:pt x="15" y="2"/>
                    <a:pt x="8" y="0"/>
                    <a:pt x="6" y="5"/>
                  </a:cubicBezTo>
                  <a:cubicBezTo>
                    <a:pt x="0" y="19"/>
                    <a:pt x="32" y="21"/>
                    <a:pt x="38" y="23"/>
                  </a:cubicBezTo>
                  <a:cubicBezTo>
                    <a:pt x="49" y="6"/>
                    <a:pt x="35" y="3"/>
                    <a:pt x="20" y="1"/>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0" name="Freeform 91"/>
            <p:cNvSpPr>
              <a:spLocks/>
            </p:cNvSpPr>
            <p:nvPr/>
          </p:nvSpPr>
          <p:spPr bwMode="ltGray">
            <a:xfrm>
              <a:off x="4410" y="1508"/>
              <a:ext cx="87" cy="106"/>
            </a:xfrm>
            <a:custGeom>
              <a:avLst/>
              <a:gdLst>
                <a:gd name="T0" fmla="*/ 6 w 102"/>
                <a:gd name="T1" fmla="*/ 0 h 152"/>
                <a:gd name="T2" fmla="*/ 0 w 102"/>
                <a:gd name="T3" fmla="*/ 18 h 152"/>
                <a:gd name="T4" fmla="*/ 14 w 102"/>
                <a:gd name="T5" fmla="*/ 42 h 152"/>
                <a:gd name="T6" fmla="*/ 32 w 102"/>
                <a:gd name="T7" fmla="*/ 72 h 152"/>
                <a:gd name="T8" fmla="*/ 36 w 102"/>
                <a:gd name="T9" fmla="*/ 104 h 152"/>
                <a:gd name="T10" fmla="*/ 80 w 102"/>
                <a:gd name="T11" fmla="*/ 152 h 152"/>
                <a:gd name="T12" fmla="*/ 86 w 102"/>
                <a:gd name="T13" fmla="*/ 124 h 152"/>
                <a:gd name="T14" fmla="*/ 74 w 102"/>
                <a:gd name="T15" fmla="*/ 102 h 152"/>
                <a:gd name="T16" fmla="*/ 62 w 102"/>
                <a:gd name="T17" fmla="*/ 92 h 152"/>
                <a:gd name="T18" fmla="*/ 52 w 102"/>
                <a:gd name="T19" fmla="*/ 74 h 152"/>
                <a:gd name="T20" fmla="*/ 42 w 102"/>
                <a:gd name="T21" fmla="*/ 44 h 152"/>
                <a:gd name="T22" fmla="*/ 4 w 102"/>
                <a:gd name="T23" fmla="*/ 12 h 152"/>
                <a:gd name="T24" fmla="*/ 6 w 102"/>
                <a:gd name="T25"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 h="152">
                  <a:moveTo>
                    <a:pt x="6" y="0"/>
                  </a:moveTo>
                  <a:cubicBezTo>
                    <a:pt x="4" y="6"/>
                    <a:pt x="0" y="18"/>
                    <a:pt x="0" y="18"/>
                  </a:cubicBezTo>
                  <a:cubicBezTo>
                    <a:pt x="3" y="26"/>
                    <a:pt x="9" y="35"/>
                    <a:pt x="14" y="42"/>
                  </a:cubicBezTo>
                  <a:cubicBezTo>
                    <a:pt x="17" y="58"/>
                    <a:pt x="16" y="69"/>
                    <a:pt x="32" y="72"/>
                  </a:cubicBezTo>
                  <a:cubicBezTo>
                    <a:pt x="44" y="80"/>
                    <a:pt x="40" y="91"/>
                    <a:pt x="36" y="104"/>
                  </a:cubicBezTo>
                  <a:cubicBezTo>
                    <a:pt x="57" y="118"/>
                    <a:pt x="60" y="139"/>
                    <a:pt x="80" y="152"/>
                  </a:cubicBezTo>
                  <a:cubicBezTo>
                    <a:pt x="95" y="148"/>
                    <a:pt x="102" y="135"/>
                    <a:pt x="86" y="124"/>
                  </a:cubicBezTo>
                  <a:cubicBezTo>
                    <a:pt x="72" y="129"/>
                    <a:pt x="78" y="110"/>
                    <a:pt x="74" y="102"/>
                  </a:cubicBezTo>
                  <a:cubicBezTo>
                    <a:pt x="72" y="98"/>
                    <a:pt x="65" y="94"/>
                    <a:pt x="62" y="92"/>
                  </a:cubicBezTo>
                  <a:cubicBezTo>
                    <a:pt x="59" y="82"/>
                    <a:pt x="65" y="65"/>
                    <a:pt x="52" y="74"/>
                  </a:cubicBezTo>
                  <a:cubicBezTo>
                    <a:pt x="46" y="65"/>
                    <a:pt x="47" y="54"/>
                    <a:pt x="42" y="44"/>
                  </a:cubicBezTo>
                  <a:cubicBezTo>
                    <a:pt x="36" y="32"/>
                    <a:pt x="16" y="18"/>
                    <a:pt x="4" y="12"/>
                  </a:cubicBezTo>
                  <a:lnTo>
                    <a:pt x="6" y="0"/>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1" name="Freeform 92"/>
            <p:cNvSpPr>
              <a:spLocks/>
            </p:cNvSpPr>
            <p:nvPr/>
          </p:nvSpPr>
          <p:spPr bwMode="ltGray">
            <a:xfrm>
              <a:off x="4480" y="1618"/>
              <a:ext cx="63" cy="73"/>
            </a:xfrm>
            <a:custGeom>
              <a:avLst/>
              <a:gdLst>
                <a:gd name="T0" fmla="*/ 64 w 74"/>
                <a:gd name="T1" fmla="*/ 22 h 103"/>
                <a:gd name="T2" fmla="*/ 74 w 74"/>
                <a:gd name="T3" fmla="*/ 40 h 103"/>
                <a:gd name="T4" fmla="*/ 30 w 74"/>
                <a:gd name="T5" fmla="*/ 84 h 103"/>
                <a:gd name="T6" fmla="*/ 32 w 74"/>
                <a:gd name="T7" fmla="*/ 100 h 103"/>
                <a:gd name="T8" fmla="*/ 20 w 74"/>
                <a:gd name="T9" fmla="*/ 94 h 103"/>
                <a:gd name="T10" fmla="*/ 6 w 74"/>
                <a:gd name="T11" fmla="*/ 84 h 103"/>
                <a:gd name="T12" fmla="*/ 0 w 74"/>
                <a:gd name="T13" fmla="*/ 82 h 103"/>
                <a:gd name="T14" fmla="*/ 10 w 74"/>
                <a:gd name="T15" fmla="*/ 58 h 103"/>
                <a:gd name="T16" fmla="*/ 12 w 74"/>
                <a:gd name="T17" fmla="*/ 52 h 103"/>
                <a:gd name="T18" fmla="*/ 2 w 74"/>
                <a:gd name="T19" fmla="*/ 24 h 103"/>
                <a:gd name="T20" fmla="*/ 4 w 74"/>
                <a:gd name="T21" fmla="*/ 14 h 103"/>
                <a:gd name="T22" fmla="*/ 26 w 74"/>
                <a:gd name="T23" fmla="*/ 22 h 103"/>
                <a:gd name="T24" fmla="*/ 36 w 74"/>
                <a:gd name="T25" fmla="*/ 36 h 103"/>
                <a:gd name="T26" fmla="*/ 64 w 74"/>
                <a:gd name="T27" fmla="*/ 2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 h="103">
                  <a:moveTo>
                    <a:pt x="64" y="22"/>
                  </a:moveTo>
                  <a:cubicBezTo>
                    <a:pt x="73" y="36"/>
                    <a:pt x="70" y="29"/>
                    <a:pt x="74" y="40"/>
                  </a:cubicBezTo>
                  <a:cubicBezTo>
                    <a:pt x="70" y="77"/>
                    <a:pt x="68" y="81"/>
                    <a:pt x="30" y="84"/>
                  </a:cubicBezTo>
                  <a:cubicBezTo>
                    <a:pt x="33" y="88"/>
                    <a:pt x="39" y="95"/>
                    <a:pt x="32" y="100"/>
                  </a:cubicBezTo>
                  <a:cubicBezTo>
                    <a:pt x="28" y="103"/>
                    <a:pt x="24" y="95"/>
                    <a:pt x="20" y="94"/>
                  </a:cubicBezTo>
                  <a:cubicBezTo>
                    <a:pt x="17" y="84"/>
                    <a:pt x="20" y="89"/>
                    <a:pt x="6" y="84"/>
                  </a:cubicBezTo>
                  <a:cubicBezTo>
                    <a:pt x="4" y="83"/>
                    <a:pt x="0" y="82"/>
                    <a:pt x="0" y="82"/>
                  </a:cubicBezTo>
                  <a:cubicBezTo>
                    <a:pt x="3" y="73"/>
                    <a:pt x="7" y="67"/>
                    <a:pt x="10" y="58"/>
                  </a:cubicBezTo>
                  <a:cubicBezTo>
                    <a:pt x="11" y="56"/>
                    <a:pt x="12" y="52"/>
                    <a:pt x="12" y="52"/>
                  </a:cubicBezTo>
                  <a:cubicBezTo>
                    <a:pt x="10" y="42"/>
                    <a:pt x="8" y="33"/>
                    <a:pt x="2" y="24"/>
                  </a:cubicBezTo>
                  <a:cubicBezTo>
                    <a:pt x="3" y="21"/>
                    <a:pt x="2" y="17"/>
                    <a:pt x="4" y="14"/>
                  </a:cubicBezTo>
                  <a:cubicBezTo>
                    <a:pt x="11" y="0"/>
                    <a:pt x="18" y="19"/>
                    <a:pt x="26" y="22"/>
                  </a:cubicBezTo>
                  <a:cubicBezTo>
                    <a:pt x="31" y="36"/>
                    <a:pt x="26" y="33"/>
                    <a:pt x="36" y="36"/>
                  </a:cubicBezTo>
                  <a:cubicBezTo>
                    <a:pt x="45" y="30"/>
                    <a:pt x="55" y="28"/>
                    <a:pt x="64" y="22"/>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2" name="Freeform 93"/>
            <p:cNvSpPr>
              <a:spLocks/>
            </p:cNvSpPr>
            <p:nvPr/>
          </p:nvSpPr>
          <p:spPr bwMode="ltGray">
            <a:xfrm>
              <a:off x="4438" y="1693"/>
              <a:ext cx="126" cy="176"/>
            </a:xfrm>
            <a:custGeom>
              <a:avLst/>
              <a:gdLst>
                <a:gd name="T0" fmla="*/ 82 w 146"/>
                <a:gd name="T1" fmla="*/ 100 h 252"/>
                <a:gd name="T2" fmla="*/ 66 w 146"/>
                <a:gd name="T3" fmla="*/ 106 h 252"/>
                <a:gd name="T4" fmla="*/ 64 w 146"/>
                <a:gd name="T5" fmla="*/ 132 h 252"/>
                <a:gd name="T6" fmla="*/ 22 w 146"/>
                <a:gd name="T7" fmla="*/ 146 h 252"/>
                <a:gd name="T8" fmla="*/ 8 w 146"/>
                <a:gd name="T9" fmla="*/ 168 h 252"/>
                <a:gd name="T10" fmla="*/ 20 w 146"/>
                <a:gd name="T11" fmla="*/ 182 h 252"/>
                <a:gd name="T12" fmla="*/ 8 w 146"/>
                <a:gd name="T13" fmla="*/ 198 h 252"/>
                <a:gd name="T14" fmla="*/ 24 w 146"/>
                <a:gd name="T15" fmla="*/ 252 h 252"/>
                <a:gd name="T16" fmla="*/ 28 w 146"/>
                <a:gd name="T17" fmla="*/ 214 h 252"/>
                <a:gd name="T18" fmla="*/ 22 w 146"/>
                <a:gd name="T19" fmla="*/ 192 h 252"/>
                <a:gd name="T20" fmla="*/ 42 w 146"/>
                <a:gd name="T21" fmla="*/ 176 h 252"/>
                <a:gd name="T22" fmla="*/ 52 w 146"/>
                <a:gd name="T23" fmla="*/ 158 h 252"/>
                <a:gd name="T24" fmla="*/ 66 w 146"/>
                <a:gd name="T25" fmla="*/ 174 h 252"/>
                <a:gd name="T26" fmla="*/ 44 w 146"/>
                <a:gd name="T27" fmla="*/ 190 h 252"/>
                <a:gd name="T28" fmla="*/ 56 w 146"/>
                <a:gd name="T29" fmla="*/ 200 h 252"/>
                <a:gd name="T30" fmla="*/ 68 w 146"/>
                <a:gd name="T31" fmla="*/ 178 h 252"/>
                <a:gd name="T32" fmla="*/ 84 w 146"/>
                <a:gd name="T33" fmla="*/ 184 h 252"/>
                <a:gd name="T34" fmla="*/ 104 w 146"/>
                <a:gd name="T35" fmla="*/ 148 h 252"/>
                <a:gd name="T36" fmla="*/ 114 w 146"/>
                <a:gd name="T37" fmla="*/ 156 h 252"/>
                <a:gd name="T38" fmla="*/ 136 w 146"/>
                <a:gd name="T39" fmla="*/ 148 h 252"/>
                <a:gd name="T40" fmla="*/ 146 w 146"/>
                <a:gd name="T41" fmla="*/ 130 h 252"/>
                <a:gd name="T42" fmla="*/ 142 w 146"/>
                <a:gd name="T43" fmla="*/ 110 h 252"/>
                <a:gd name="T44" fmla="*/ 134 w 146"/>
                <a:gd name="T45" fmla="*/ 98 h 252"/>
                <a:gd name="T46" fmla="*/ 122 w 146"/>
                <a:gd name="T47" fmla="*/ 40 h 252"/>
                <a:gd name="T48" fmla="*/ 94 w 146"/>
                <a:gd name="T49" fmla="*/ 0 h 252"/>
                <a:gd name="T50" fmla="*/ 78 w 146"/>
                <a:gd name="T51" fmla="*/ 12 h 252"/>
                <a:gd name="T52" fmla="*/ 96 w 146"/>
                <a:gd name="T53" fmla="*/ 34 h 252"/>
                <a:gd name="T54" fmla="*/ 96 w 146"/>
                <a:gd name="T55" fmla="*/ 64 h 252"/>
                <a:gd name="T56" fmla="*/ 82 w 146"/>
                <a:gd name="T57" fmla="*/ 10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46" h="252">
                  <a:moveTo>
                    <a:pt x="82" y="100"/>
                  </a:moveTo>
                  <a:cubicBezTo>
                    <a:pt x="70" y="88"/>
                    <a:pt x="69" y="92"/>
                    <a:pt x="66" y="106"/>
                  </a:cubicBezTo>
                  <a:cubicBezTo>
                    <a:pt x="65" y="115"/>
                    <a:pt x="68" y="124"/>
                    <a:pt x="64" y="132"/>
                  </a:cubicBezTo>
                  <a:cubicBezTo>
                    <a:pt x="63" y="133"/>
                    <a:pt x="28" y="142"/>
                    <a:pt x="22" y="146"/>
                  </a:cubicBezTo>
                  <a:cubicBezTo>
                    <a:pt x="18" y="157"/>
                    <a:pt x="18" y="162"/>
                    <a:pt x="8" y="168"/>
                  </a:cubicBezTo>
                  <a:cubicBezTo>
                    <a:pt x="0" y="180"/>
                    <a:pt x="7" y="180"/>
                    <a:pt x="20" y="182"/>
                  </a:cubicBezTo>
                  <a:cubicBezTo>
                    <a:pt x="17" y="190"/>
                    <a:pt x="15" y="193"/>
                    <a:pt x="8" y="198"/>
                  </a:cubicBezTo>
                  <a:cubicBezTo>
                    <a:pt x="10" y="214"/>
                    <a:pt x="9" y="242"/>
                    <a:pt x="24" y="252"/>
                  </a:cubicBezTo>
                  <a:cubicBezTo>
                    <a:pt x="42" y="246"/>
                    <a:pt x="31" y="227"/>
                    <a:pt x="28" y="214"/>
                  </a:cubicBezTo>
                  <a:cubicBezTo>
                    <a:pt x="26" y="207"/>
                    <a:pt x="22" y="192"/>
                    <a:pt x="22" y="192"/>
                  </a:cubicBezTo>
                  <a:cubicBezTo>
                    <a:pt x="25" y="180"/>
                    <a:pt x="33" y="182"/>
                    <a:pt x="42" y="176"/>
                  </a:cubicBezTo>
                  <a:cubicBezTo>
                    <a:pt x="44" y="169"/>
                    <a:pt x="52" y="158"/>
                    <a:pt x="52" y="158"/>
                  </a:cubicBezTo>
                  <a:cubicBezTo>
                    <a:pt x="58" y="164"/>
                    <a:pt x="63" y="166"/>
                    <a:pt x="66" y="174"/>
                  </a:cubicBezTo>
                  <a:cubicBezTo>
                    <a:pt x="59" y="178"/>
                    <a:pt x="51" y="188"/>
                    <a:pt x="44" y="190"/>
                  </a:cubicBezTo>
                  <a:cubicBezTo>
                    <a:pt x="36" y="202"/>
                    <a:pt x="46" y="202"/>
                    <a:pt x="56" y="200"/>
                  </a:cubicBezTo>
                  <a:cubicBezTo>
                    <a:pt x="60" y="189"/>
                    <a:pt x="59" y="184"/>
                    <a:pt x="68" y="178"/>
                  </a:cubicBezTo>
                  <a:cubicBezTo>
                    <a:pt x="77" y="181"/>
                    <a:pt x="75" y="187"/>
                    <a:pt x="84" y="184"/>
                  </a:cubicBezTo>
                  <a:cubicBezTo>
                    <a:pt x="92" y="171"/>
                    <a:pt x="91" y="157"/>
                    <a:pt x="104" y="148"/>
                  </a:cubicBezTo>
                  <a:cubicBezTo>
                    <a:pt x="108" y="149"/>
                    <a:pt x="110" y="155"/>
                    <a:pt x="114" y="156"/>
                  </a:cubicBezTo>
                  <a:cubicBezTo>
                    <a:pt x="120" y="158"/>
                    <a:pt x="131" y="151"/>
                    <a:pt x="136" y="148"/>
                  </a:cubicBezTo>
                  <a:cubicBezTo>
                    <a:pt x="145" y="134"/>
                    <a:pt x="142" y="141"/>
                    <a:pt x="146" y="130"/>
                  </a:cubicBezTo>
                  <a:cubicBezTo>
                    <a:pt x="146" y="127"/>
                    <a:pt x="145" y="115"/>
                    <a:pt x="142" y="110"/>
                  </a:cubicBezTo>
                  <a:cubicBezTo>
                    <a:pt x="140" y="106"/>
                    <a:pt x="134" y="98"/>
                    <a:pt x="134" y="98"/>
                  </a:cubicBezTo>
                  <a:cubicBezTo>
                    <a:pt x="131" y="78"/>
                    <a:pt x="142" y="53"/>
                    <a:pt x="122" y="40"/>
                  </a:cubicBezTo>
                  <a:cubicBezTo>
                    <a:pt x="112" y="26"/>
                    <a:pt x="109" y="10"/>
                    <a:pt x="94" y="0"/>
                  </a:cubicBezTo>
                  <a:cubicBezTo>
                    <a:pt x="87" y="4"/>
                    <a:pt x="86" y="9"/>
                    <a:pt x="78" y="12"/>
                  </a:cubicBezTo>
                  <a:cubicBezTo>
                    <a:pt x="67" y="29"/>
                    <a:pt x="80" y="31"/>
                    <a:pt x="96" y="34"/>
                  </a:cubicBezTo>
                  <a:cubicBezTo>
                    <a:pt x="103" y="44"/>
                    <a:pt x="100" y="53"/>
                    <a:pt x="96" y="64"/>
                  </a:cubicBezTo>
                  <a:cubicBezTo>
                    <a:pt x="96" y="68"/>
                    <a:pt x="95" y="106"/>
                    <a:pt x="82" y="10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3" name="Freeform 94"/>
            <p:cNvSpPr>
              <a:spLocks/>
            </p:cNvSpPr>
            <p:nvPr/>
          </p:nvSpPr>
          <p:spPr bwMode="ltGray">
            <a:xfrm>
              <a:off x="3218" y="1222"/>
              <a:ext cx="60" cy="28"/>
            </a:xfrm>
            <a:custGeom>
              <a:avLst/>
              <a:gdLst>
                <a:gd name="T0" fmla="*/ 59 w 70"/>
                <a:gd name="T1" fmla="*/ 0 h 40"/>
                <a:gd name="T2" fmla="*/ 65 w 70"/>
                <a:gd name="T3" fmla="*/ 20 h 40"/>
                <a:gd name="T4" fmla="*/ 41 w 70"/>
                <a:gd name="T5" fmla="*/ 24 h 40"/>
                <a:gd name="T6" fmla="*/ 31 w 70"/>
                <a:gd name="T7" fmla="*/ 40 h 40"/>
                <a:gd name="T8" fmla="*/ 7 w 70"/>
                <a:gd name="T9" fmla="*/ 38 h 40"/>
                <a:gd name="T10" fmla="*/ 1 w 70"/>
                <a:gd name="T11" fmla="*/ 36 h 40"/>
                <a:gd name="T12" fmla="*/ 33 w 70"/>
                <a:gd name="T13" fmla="*/ 20 h 40"/>
                <a:gd name="T14" fmla="*/ 59 w 70"/>
                <a:gd name="T15" fmla="*/ 0 h 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40">
                  <a:moveTo>
                    <a:pt x="59" y="0"/>
                  </a:moveTo>
                  <a:cubicBezTo>
                    <a:pt x="68" y="3"/>
                    <a:pt x="70" y="10"/>
                    <a:pt x="65" y="20"/>
                  </a:cubicBezTo>
                  <a:cubicBezTo>
                    <a:pt x="61" y="27"/>
                    <a:pt x="49" y="23"/>
                    <a:pt x="41" y="24"/>
                  </a:cubicBezTo>
                  <a:cubicBezTo>
                    <a:pt x="36" y="38"/>
                    <a:pt x="41" y="34"/>
                    <a:pt x="31" y="40"/>
                  </a:cubicBezTo>
                  <a:cubicBezTo>
                    <a:pt x="23" y="39"/>
                    <a:pt x="15" y="39"/>
                    <a:pt x="7" y="38"/>
                  </a:cubicBezTo>
                  <a:cubicBezTo>
                    <a:pt x="5" y="38"/>
                    <a:pt x="0" y="38"/>
                    <a:pt x="1" y="36"/>
                  </a:cubicBezTo>
                  <a:cubicBezTo>
                    <a:pt x="7" y="26"/>
                    <a:pt x="23" y="23"/>
                    <a:pt x="33" y="20"/>
                  </a:cubicBezTo>
                  <a:cubicBezTo>
                    <a:pt x="39" y="11"/>
                    <a:pt x="51" y="8"/>
                    <a:pt x="59"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4" name="Freeform 95"/>
            <p:cNvSpPr>
              <a:spLocks/>
            </p:cNvSpPr>
            <p:nvPr/>
          </p:nvSpPr>
          <p:spPr bwMode="ltGray">
            <a:xfrm>
              <a:off x="3095" y="1230"/>
              <a:ext cx="22" cy="21"/>
            </a:xfrm>
            <a:custGeom>
              <a:avLst/>
              <a:gdLst>
                <a:gd name="T0" fmla="*/ 18 w 26"/>
                <a:gd name="T1" fmla="*/ 0 h 29"/>
                <a:gd name="T2" fmla="*/ 0 w 26"/>
                <a:gd name="T3" fmla="*/ 18 h 29"/>
                <a:gd name="T4" fmla="*/ 18 w 26"/>
                <a:gd name="T5" fmla="*/ 26 h 29"/>
                <a:gd name="T6" fmla="*/ 18 w 26"/>
                <a:gd name="T7" fmla="*/ 0 h 29"/>
              </a:gdLst>
              <a:ahLst/>
              <a:cxnLst>
                <a:cxn ang="0">
                  <a:pos x="T0" y="T1"/>
                </a:cxn>
                <a:cxn ang="0">
                  <a:pos x="T2" y="T3"/>
                </a:cxn>
                <a:cxn ang="0">
                  <a:pos x="T4" y="T5"/>
                </a:cxn>
                <a:cxn ang="0">
                  <a:pos x="T6" y="T7"/>
                </a:cxn>
              </a:cxnLst>
              <a:rect l="0" t="0" r="r" b="b"/>
              <a:pathLst>
                <a:path w="26" h="29">
                  <a:moveTo>
                    <a:pt x="18" y="0"/>
                  </a:moveTo>
                  <a:cubicBezTo>
                    <a:pt x="9" y="6"/>
                    <a:pt x="4" y="7"/>
                    <a:pt x="0" y="18"/>
                  </a:cubicBezTo>
                  <a:cubicBezTo>
                    <a:pt x="7" y="25"/>
                    <a:pt x="9" y="29"/>
                    <a:pt x="18" y="26"/>
                  </a:cubicBezTo>
                  <a:cubicBezTo>
                    <a:pt x="22" y="14"/>
                    <a:pt x="26" y="12"/>
                    <a:pt x="18"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5" name="Freeform 96"/>
            <p:cNvSpPr>
              <a:spLocks/>
            </p:cNvSpPr>
            <p:nvPr/>
          </p:nvSpPr>
          <p:spPr bwMode="ltGray">
            <a:xfrm>
              <a:off x="3123" y="1229"/>
              <a:ext cx="42" cy="25"/>
            </a:xfrm>
            <a:custGeom>
              <a:avLst/>
              <a:gdLst>
                <a:gd name="T0" fmla="*/ 14 w 49"/>
                <a:gd name="T1" fmla="*/ 6 h 36"/>
                <a:gd name="T2" fmla="*/ 0 w 49"/>
                <a:gd name="T3" fmla="*/ 18 h 36"/>
                <a:gd name="T4" fmla="*/ 6 w 49"/>
                <a:gd name="T5" fmla="*/ 32 h 36"/>
                <a:gd name="T6" fmla="*/ 18 w 49"/>
                <a:gd name="T7" fmla="*/ 36 h 36"/>
                <a:gd name="T8" fmla="*/ 40 w 49"/>
                <a:gd name="T9" fmla="*/ 26 h 36"/>
                <a:gd name="T10" fmla="*/ 14 w 49"/>
                <a:gd name="T11" fmla="*/ 6 h 36"/>
              </a:gdLst>
              <a:ahLst/>
              <a:cxnLst>
                <a:cxn ang="0">
                  <a:pos x="T0" y="T1"/>
                </a:cxn>
                <a:cxn ang="0">
                  <a:pos x="T2" y="T3"/>
                </a:cxn>
                <a:cxn ang="0">
                  <a:pos x="T4" y="T5"/>
                </a:cxn>
                <a:cxn ang="0">
                  <a:pos x="T6" y="T7"/>
                </a:cxn>
                <a:cxn ang="0">
                  <a:pos x="T8" y="T9"/>
                </a:cxn>
                <a:cxn ang="0">
                  <a:pos x="T10" y="T11"/>
                </a:cxn>
              </a:cxnLst>
              <a:rect l="0" t="0" r="r" b="b"/>
              <a:pathLst>
                <a:path w="49" h="36">
                  <a:moveTo>
                    <a:pt x="14" y="6"/>
                  </a:moveTo>
                  <a:cubicBezTo>
                    <a:pt x="11" y="14"/>
                    <a:pt x="7" y="13"/>
                    <a:pt x="0" y="18"/>
                  </a:cubicBezTo>
                  <a:cubicBezTo>
                    <a:pt x="1" y="22"/>
                    <a:pt x="2" y="29"/>
                    <a:pt x="6" y="32"/>
                  </a:cubicBezTo>
                  <a:cubicBezTo>
                    <a:pt x="10" y="34"/>
                    <a:pt x="18" y="36"/>
                    <a:pt x="18" y="36"/>
                  </a:cubicBezTo>
                  <a:cubicBezTo>
                    <a:pt x="24" y="27"/>
                    <a:pt x="30" y="28"/>
                    <a:pt x="40" y="26"/>
                  </a:cubicBezTo>
                  <a:cubicBezTo>
                    <a:pt x="49" y="0"/>
                    <a:pt x="26" y="18"/>
                    <a:pt x="14" y="6"/>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6" name="Freeform 97"/>
            <p:cNvSpPr>
              <a:spLocks/>
            </p:cNvSpPr>
            <p:nvPr/>
          </p:nvSpPr>
          <p:spPr bwMode="ltGray">
            <a:xfrm>
              <a:off x="3193" y="1221"/>
              <a:ext cx="23" cy="15"/>
            </a:xfrm>
            <a:custGeom>
              <a:avLst/>
              <a:gdLst>
                <a:gd name="T0" fmla="*/ 11 w 27"/>
                <a:gd name="T1" fmla="*/ 0 h 22"/>
                <a:gd name="T2" fmla="*/ 3 w 27"/>
                <a:gd name="T3" fmla="*/ 12 h 22"/>
                <a:gd name="T4" fmla="*/ 19 w 27"/>
                <a:gd name="T5" fmla="*/ 22 h 22"/>
                <a:gd name="T6" fmla="*/ 11 w 27"/>
                <a:gd name="T7" fmla="*/ 0 h 22"/>
              </a:gdLst>
              <a:ahLst/>
              <a:cxnLst>
                <a:cxn ang="0">
                  <a:pos x="T0" y="T1"/>
                </a:cxn>
                <a:cxn ang="0">
                  <a:pos x="T2" y="T3"/>
                </a:cxn>
                <a:cxn ang="0">
                  <a:pos x="T4" y="T5"/>
                </a:cxn>
                <a:cxn ang="0">
                  <a:pos x="T6" y="T7"/>
                </a:cxn>
              </a:cxnLst>
              <a:rect l="0" t="0" r="r" b="b"/>
              <a:pathLst>
                <a:path w="27" h="22">
                  <a:moveTo>
                    <a:pt x="11" y="0"/>
                  </a:moveTo>
                  <a:cubicBezTo>
                    <a:pt x="8" y="4"/>
                    <a:pt x="0" y="8"/>
                    <a:pt x="3" y="12"/>
                  </a:cubicBezTo>
                  <a:cubicBezTo>
                    <a:pt x="6" y="17"/>
                    <a:pt x="19" y="22"/>
                    <a:pt x="19" y="22"/>
                  </a:cubicBezTo>
                  <a:cubicBezTo>
                    <a:pt x="27" y="10"/>
                    <a:pt x="15" y="11"/>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7" name="Freeform 98"/>
            <p:cNvSpPr>
              <a:spLocks/>
            </p:cNvSpPr>
            <p:nvPr/>
          </p:nvSpPr>
          <p:spPr bwMode="ltGray">
            <a:xfrm>
              <a:off x="3172" y="1237"/>
              <a:ext cx="17" cy="13"/>
            </a:xfrm>
            <a:custGeom>
              <a:avLst/>
              <a:gdLst>
                <a:gd name="T0" fmla="*/ 11 w 20"/>
                <a:gd name="T1" fmla="*/ 0 h 18"/>
                <a:gd name="T2" fmla="*/ 9 w 20"/>
                <a:gd name="T3" fmla="*/ 18 h 18"/>
                <a:gd name="T4" fmla="*/ 11 w 20"/>
                <a:gd name="T5" fmla="*/ 0 h 18"/>
              </a:gdLst>
              <a:ahLst/>
              <a:cxnLst>
                <a:cxn ang="0">
                  <a:pos x="T0" y="T1"/>
                </a:cxn>
                <a:cxn ang="0">
                  <a:pos x="T2" y="T3"/>
                </a:cxn>
                <a:cxn ang="0">
                  <a:pos x="T4" y="T5"/>
                </a:cxn>
              </a:cxnLst>
              <a:rect l="0" t="0" r="r" b="b"/>
              <a:pathLst>
                <a:path w="20" h="18">
                  <a:moveTo>
                    <a:pt x="11" y="0"/>
                  </a:moveTo>
                  <a:cubicBezTo>
                    <a:pt x="1" y="14"/>
                    <a:pt x="0" y="9"/>
                    <a:pt x="9" y="18"/>
                  </a:cubicBezTo>
                  <a:cubicBezTo>
                    <a:pt x="20" y="14"/>
                    <a:pt x="16" y="18"/>
                    <a:pt x="11"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8" name="Freeform 99"/>
            <p:cNvSpPr>
              <a:spLocks/>
            </p:cNvSpPr>
            <p:nvPr/>
          </p:nvSpPr>
          <p:spPr bwMode="ltGray">
            <a:xfrm>
              <a:off x="4483" y="1252"/>
              <a:ext cx="21" cy="31"/>
            </a:xfrm>
            <a:custGeom>
              <a:avLst/>
              <a:gdLst>
                <a:gd name="T0" fmla="*/ 24 w 24"/>
                <a:gd name="T1" fmla="*/ 0 h 44"/>
                <a:gd name="T2" fmla="*/ 8 w 24"/>
                <a:gd name="T3" fmla="*/ 16 h 44"/>
                <a:gd name="T4" fmla="*/ 0 w 24"/>
                <a:gd name="T5" fmla="*/ 34 h 44"/>
                <a:gd name="T6" fmla="*/ 16 w 24"/>
                <a:gd name="T7" fmla="*/ 40 h 44"/>
                <a:gd name="T8" fmla="*/ 24 w 24"/>
                <a:gd name="T9" fmla="*/ 0 h 44"/>
              </a:gdLst>
              <a:ahLst/>
              <a:cxnLst>
                <a:cxn ang="0">
                  <a:pos x="T0" y="T1"/>
                </a:cxn>
                <a:cxn ang="0">
                  <a:pos x="T2" y="T3"/>
                </a:cxn>
                <a:cxn ang="0">
                  <a:pos x="T4" y="T5"/>
                </a:cxn>
                <a:cxn ang="0">
                  <a:pos x="T6" y="T7"/>
                </a:cxn>
                <a:cxn ang="0">
                  <a:pos x="T8" y="T9"/>
                </a:cxn>
              </a:cxnLst>
              <a:rect l="0" t="0" r="r" b="b"/>
              <a:pathLst>
                <a:path w="24" h="44">
                  <a:moveTo>
                    <a:pt x="24" y="0"/>
                  </a:moveTo>
                  <a:cubicBezTo>
                    <a:pt x="19" y="7"/>
                    <a:pt x="15" y="11"/>
                    <a:pt x="8" y="16"/>
                  </a:cubicBezTo>
                  <a:cubicBezTo>
                    <a:pt x="4" y="21"/>
                    <a:pt x="0" y="34"/>
                    <a:pt x="0" y="34"/>
                  </a:cubicBezTo>
                  <a:cubicBezTo>
                    <a:pt x="3" y="44"/>
                    <a:pt x="7" y="42"/>
                    <a:pt x="16" y="40"/>
                  </a:cubicBezTo>
                  <a:cubicBezTo>
                    <a:pt x="20" y="27"/>
                    <a:pt x="24" y="14"/>
                    <a:pt x="24"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39" name="Freeform 100"/>
            <p:cNvSpPr>
              <a:spLocks/>
            </p:cNvSpPr>
            <p:nvPr/>
          </p:nvSpPr>
          <p:spPr bwMode="ltGray">
            <a:xfrm>
              <a:off x="3467" y="2610"/>
              <a:ext cx="35" cy="17"/>
            </a:xfrm>
            <a:custGeom>
              <a:avLst/>
              <a:gdLst>
                <a:gd name="T0" fmla="*/ 30 w 41"/>
                <a:gd name="T1" fmla="*/ 0 h 24"/>
                <a:gd name="T2" fmla="*/ 26 w 41"/>
                <a:gd name="T3" fmla="*/ 24 h 24"/>
                <a:gd name="T4" fmla="*/ 30 w 41"/>
                <a:gd name="T5" fmla="*/ 0 h 24"/>
              </a:gdLst>
              <a:ahLst/>
              <a:cxnLst>
                <a:cxn ang="0">
                  <a:pos x="T0" y="T1"/>
                </a:cxn>
                <a:cxn ang="0">
                  <a:pos x="T2" y="T3"/>
                </a:cxn>
                <a:cxn ang="0">
                  <a:pos x="T4" y="T5"/>
                </a:cxn>
              </a:cxnLst>
              <a:rect l="0" t="0" r="r" b="b"/>
              <a:pathLst>
                <a:path w="41" h="24">
                  <a:moveTo>
                    <a:pt x="30" y="0"/>
                  </a:moveTo>
                  <a:cubicBezTo>
                    <a:pt x="4" y="4"/>
                    <a:pt x="0" y="17"/>
                    <a:pt x="26" y="24"/>
                  </a:cubicBezTo>
                  <a:cubicBezTo>
                    <a:pt x="41" y="19"/>
                    <a:pt x="38" y="10"/>
                    <a:pt x="30"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0" name="Freeform 101"/>
            <p:cNvSpPr>
              <a:spLocks/>
            </p:cNvSpPr>
            <p:nvPr/>
          </p:nvSpPr>
          <p:spPr bwMode="ltGray">
            <a:xfrm>
              <a:off x="3513" y="2603"/>
              <a:ext cx="11"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1" name="Freeform 102"/>
            <p:cNvSpPr>
              <a:spLocks/>
            </p:cNvSpPr>
            <p:nvPr/>
          </p:nvSpPr>
          <p:spPr bwMode="ltGray">
            <a:xfrm>
              <a:off x="3436" y="2459"/>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2" name="Freeform 103"/>
            <p:cNvSpPr>
              <a:spLocks/>
            </p:cNvSpPr>
            <p:nvPr/>
          </p:nvSpPr>
          <p:spPr bwMode="ltGray">
            <a:xfrm>
              <a:off x="3505" y="2391"/>
              <a:ext cx="12"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3" name="Freeform 104"/>
            <p:cNvSpPr>
              <a:spLocks/>
            </p:cNvSpPr>
            <p:nvPr/>
          </p:nvSpPr>
          <p:spPr bwMode="ltGray">
            <a:xfrm>
              <a:off x="3477" y="2390"/>
              <a:ext cx="13" cy="18"/>
            </a:xfrm>
            <a:custGeom>
              <a:avLst/>
              <a:gdLst>
                <a:gd name="T0" fmla="*/ 6 w 14"/>
                <a:gd name="T1" fmla="*/ 0 h 25"/>
                <a:gd name="T2" fmla="*/ 0 w 14"/>
                <a:gd name="T3" fmla="*/ 13 h 25"/>
                <a:gd name="T4" fmla="*/ 12 w 14"/>
                <a:gd name="T5" fmla="*/ 24 h 25"/>
                <a:gd name="T6" fmla="*/ 6 w 14"/>
                <a:gd name="T7" fmla="*/ 0 h 25"/>
              </a:gdLst>
              <a:ahLst/>
              <a:cxnLst>
                <a:cxn ang="0">
                  <a:pos x="T0" y="T1"/>
                </a:cxn>
                <a:cxn ang="0">
                  <a:pos x="T2" y="T3"/>
                </a:cxn>
                <a:cxn ang="0">
                  <a:pos x="T4" y="T5"/>
                </a:cxn>
                <a:cxn ang="0">
                  <a:pos x="T6" y="T7"/>
                </a:cxn>
              </a:cxnLst>
              <a:rect l="0" t="0" r="r" b="b"/>
              <a:pathLst>
                <a:path w="14" h="25">
                  <a:moveTo>
                    <a:pt x="6" y="0"/>
                  </a:moveTo>
                  <a:cubicBezTo>
                    <a:pt x="4" y="5"/>
                    <a:pt x="3" y="9"/>
                    <a:pt x="0" y="13"/>
                  </a:cubicBezTo>
                  <a:cubicBezTo>
                    <a:pt x="1" y="24"/>
                    <a:pt x="1" y="25"/>
                    <a:pt x="12" y="24"/>
                  </a:cubicBezTo>
                  <a:cubicBezTo>
                    <a:pt x="14" y="12"/>
                    <a:pt x="8" y="10"/>
                    <a:pt x="6" y="0"/>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4" name="Freeform 105"/>
            <p:cNvSpPr>
              <a:spLocks/>
            </p:cNvSpPr>
            <p:nvPr/>
          </p:nvSpPr>
          <p:spPr bwMode="ltGray">
            <a:xfrm>
              <a:off x="3464" y="2411"/>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5" name="Freeform 106"/>
            <p:cNvSpPr>
              <a:spLocks/>
            </p:cNvSpPr>
            <p:nvPr/>
          </p:nvSpPr>
          <p:spPr bwMode="ltGray">
            <a:xfrm>
              <a:off x="3436" y="2443"/>
              <a:ext cx="10"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6" name="Freeform 107"/>
            <p:cNvSpPr>
              <a:spLocks/>
            </p:cNvSpPr>
            <p:nvPr/>
          </p:nvSpPr>
          <p:spPr bwMode="ltGray">
            <a:xfrm>
              <a:off x="3457" y="2430"/>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7" name="Freeform 108"/>
            <p:cNvSpPr>
              <a:spLocks/>
            </p:cNvSpPr>
            <p:nvPr/>
          </p:nvSpPr>
          <p:spPr bwMode="ltGray">
            <a:xfrm>
              <a:off x="2614" y="1507"/>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8" name="Freeform 109"/>
            <p:cNvSpPr>
              <a:spLocks/>
            </p:cNvSpPr>
            <p:nvPr/>
          </p:nvSpPr>
          <p:spPr bwMode="ltGray">
            <a:xfrm>
              <a:off x="2544" y="1475"/>
              <a:ext cx="12" cy="14"/>
            </a:xfrm>
            <a:custGeom>
              <a:avLst/>
              <a:gdLst>
                <a:gd name="T0" fmla="*/ 10 w 13"/>
                <a:gd name="T1" fmla="*/ 5 h 20"/>
                <a:gd name="T2" fmla="*/ 1 w 13"/>
                <a:gd name="T3" fmla="*/ 11 h 20"/>
                <a:gd name="T4" fmla="*/ 9 w 13"/>
                <a:gd name="T5" fmla="*/ 20 h 20"/>
                <a:gd name="T6" fmla="*/ 10 w 13"/>
                <a:gd name="T7" fmla="*/ 5 h 20"/>
              </a:gdLst>
              <a:ahLst/>
              <a:cxnLst>
                <a:cxn ang="0">
                  <a:pos x="T0" y="T1"/>
                </a:cxn>
                <a:cxn ang="0">
                  <a:pos x="T2" y="T3"/>
                </a:cxn>
                <a:cxn ang="0">
                  <a:pos x="T4" y="T5"/>
                </a:cxn>
                <a:cxn ang="0">
                  <a:pos x="T6" y="T7"/>
                </a:cxn>
              </a:cxnLst>
              <a:rect l="0" t="0" r="r" b="b"/>
              <a:pathLst>
                <a:path w="13" h="20">
                  <a:moveTo>
                    <a:pt x="10" y="5"/>
                  </a:moveTo>
                  <a:cubicBezTo>
                    <a:pt x="3" y="0"/>
                    <a:pt x="5" y="6"/>
                    <a:pt x="1" y="11"/>
                  </a:cubicBezTo>
                  <a:cubicBezTo>
                    <a:pt x="0" y="18"/>
                    <a:pt x="2" y="19"/>
                    <a:pt x="9" y="20"/>
                  </a:cubicBezTo>
                  <a:cubicBezTo>
                    <a:pt x="13" y="14"/>
                    <a:pt x="10" y="12"/>
                    <a:pt x="10" y="5"/>
                  </a:cubicBezTo>
                  <a:close/>
                </a:path>
              </a:pathLst>
            </a:custGeom>
            <a:solidFill>
              <a:srgbClr val="231F2D">
                <a:alpha val="20000"/>
              </a:srgbClr>
            </a:solidFill>
            <a:ln>
              <a:noFill/>
            </a:ln>
            <a:effectLst/>
            <a:extLst>
              <a:ext uri="{91240B29-F687-4F45-9708-019B960494DF}">
                <a14:hiddenLine xmlns:a14="http://schemas.microsoft.com/office/drawing/2010/main" w="12700" cap="flat" cmpd="sng">
                  <a:solidFill>
                    <a:srgbClr val="292929"/>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sp>
          <p:nvSpPr>
            <p:cNvPr id="149" name="Freeform 110"/>
            <p:cNvSpPr>
              <a:spLocks/>
            </p:cNvSpPr>
            <p:nvPr/>
          </p:nvSpPr>
          <p:spPr bwMode="ltGray">
            <a:xfrm>
              <a:off x="2270" y="1272"/>
              <a:ext cx="2370" cy="1537"/>
            </a:xfrm>
            <a:custGeom>
              <a:avLst/>
              <a:gdLst>
                <a:gd name="T0" fmla="*/ 452 w 2060"/>
                <a:gd name="T1" fmla="*/ 653 h 1644"/>
                <a:gd name="T2" fmla="*/ 333 w 2060"/>
                <a:gd name="T3" fmla="*/ 595 h 1644"/>
                <a:gd name="T4" fmla="*/ 158 w 2060"/>
                <a:gd name="T5" fmla="*/ 645 h 1644"/>
                <a:gd name="T6" fmla="*/ 46 w 2060"/>
                <a:gd name="T7" fmla="*/ 759 h 1644"/>
                <a:gd name="T8" fmla="*/ 12 w 2060"/>
                <a:gd name="T9" fmla="*/ 941 h 1644"/>
                <a:gd name="T10" fmla="*/ 146 w 2060"/>
                <a:gd name="T11" fmla="*/ 1059 h 1644"/>
                <a:gd name="T12" fmla="*/ 308 w 2060"/>
                <a:gd name="T13" fmla="*/ 1041 h 1644"/>
                <a:gd name="T14" fmla="*/ 396 w 2060"/>
                <a:gd name="T15" fmla="*/ 1138 h 1644"/>
                <a:gd name="T16" fmla="*/ 452 w 2060"/>
                <a:gd name="T17" fmla="*/ 1447 h 1644"/>
                <a:gd name="T18" fmla="*/ 497 w 2060"/>
                <a:gd name="T19" fmla="*/ 1628 h 1644"/>
                <a:gd name="T20" fmla="*/ 704 w 2060"/>
                <a:gd name="T21" fmla="*/ 1574 h 1644"/>
                <a:gd name="T22" fmla="*/ 817 w 2060"/>
                <a:gd name="T23" fmla="*/ 1380 h 1644"/>
                <a:gd name="T24" fmla="*/ 885 w 2060"/>
                <a:gd name="T25" fmla="*/ 1153 h 1644"/>
                <a:gd name="T26" fmla="*/ 998 w 2060"/>
                <a:gd name="T27" fmla="*/ 999 h 1644"/>
                <a:gd name="T28" fmla="*/ 796 w 2060"/>
                <a:gd name="T29" fmla="*/ 856 h 1644"/>
                <a:gd name="T30" fmla="*/ 817 w 2060"/>
                <a:gd name="T31" fmla="*/ 819 h 1644"/>
                <a:gd name="T32" fmla="*/ 1003 w 2060"/>
                <a:gd name="T33" fmla="*/ 916 h 1644"/>
                <a:gd name="T34" fmla="*/ 1098 w 2060"/>
                <a:gd name="T35" fmla="*/ 792 h 1644"/>
                <a:gd name="T36" fmla="*/ 1046 w 2060"/>
                <a:gd name="T37" fmla="*/ 763 h 1644"/>
                <a:gd name="T38" fmla="*/ 929 w 2060"/>
                <a:gd name="T39" fmla="*/ 716 h 1644"/>
                <a:gd name="T40" fmla="*/ 1141 w 2060"/>
                <a:gd name="T41" fmla="*/ 761 h 1644"/>
                <a:gd name="T42" fmla="*/ 1296 w 2060"/>
                <a:gd name="T43" fmla="*/ 852 h 1644"/>
                <a:gd name="T44" fmla="*/ 1373 w 2060"/>
                <a:gd name="T45" fmla="*/ 1033 h 1644"/>
                <a:gd name="T46" fmla="*/ 1608 w 2060"/>
                <a:gd name="T47" fmla="*/ 847 h 1644"/>
                <a:gd name="T48" fmla="*/ 1704 w 2060"/>
                <a:gd name="T49" fmla="*/ 1030 h 1644"/>
                <a:gd name="T50" fmla="*/ 1707 w 2060"/>
                <a:gd name="T51" fmla="*/ 874 h 1644"/>
                <a:gd name="T52" fmla="*/ 1759 w 2060"/>
                <a:gd name="T53" fmla="*/ 800 h 1644"/>
                <a:gd name="T54" fmla="*/ 1783 w 2060"/>
                <a:gd name="T55" fmla="*/ 544 h 1644"/>
                <a:gd name="T56" fmla="*/ 1824 w 2060"/>
                <a:gd name="T57" fmla="*/ 528 h 1644"/>
                <a:gd name="T58" fmla="*/ 1844 w 2060"/>
                <a:gd name="T59" fmla="*/ 427 h 1644"/>
                <a:gd name="T60" fmla="*/ 1805 w 2060"/>
                <a:gd name="T61" fmla="*/ 226 h 1644"/>
                <a:gd name="T62" fmla="*/ 1899 w 2060"/>
                <a:gd name="T63" fmla="*/ 108 h 1644"/>
                <a:gd name="T64" fmla="*/ 1947 w 2060"/>
                <a:gd name="T65" fmla="*/ 209 h 1644"/>
                <a:gd name="T66" fmla="*/ 1943 w 2060"/>
                <a:gd name="T67" fmla="*/ 123 h 1644"/>
                <a:gd name="T68" fmla="*/ 1975 w 2060"/>
                <a:gd name="T69" fmla="*/ 51 h 1644"/>
                <a:gd name="T70" fmla="*/ 2038 w 2060"/>
                <a:gd name="T71" fmla="*/ 0 h 1644"/>
                <a:gd name="T72" fmla="*/ 1820 w 2060"/>
                <a:gd name="T73" fmla="*/ 63 h 1644"/>
                <a:gd name="T74" fmla="*/ 1583 w 2060"/>
                <a:gd name="T75" fmla="*/ 83 h 1644"/>
                <a:gd name="T76" fmla="*/ 1349 w 2060"/>
                <a:gd name="T77" fmla="*/ 30 h 1644"/>
                <a:gd name="T78" fmla="*/ 1132 w 2060"/>
                <a:gd name="T79" fmla="*/ 65 h 1644"/>
                <a:gd name="T80" fmla="*/ 1040 w 2060"/>
                <a:gd name="T81" fmla="*/ 170 h 1644"/>
                <a:gd name="T82" fmla="*/ 926 w 2060"/>
                <a:gd name="T83" fmla="*/ 137 h 1644"/>
                <a:gd name="T84" fmla="*/ 758 w 2060"/>
                <a:gd name="T85" fmla="*/ 183 h 1644"/>
                <a:gd name="T86" fmla="*/ 667 w 2060"/>
                <a:gd name="T87" fmla="*/ 140 h 1644"/>
                <a:gd name="T88" fmla="*/ 364 w 2060"/>
                <a:gd name="T89" fmla="*/ 248 h 1644"/>
                <a:gd name="T90" fmla="*/ 535 w 2060"/>
                <a:gd name="T91" fmla="*/ 213 h 1644"/>
                <a:gd name="T92" fmla="*/ 638 w 2060"/>
                <a:gd name="T93" fmla="*/ 276 h 1644"/>
                <a:gd name="T94" fmla="*/ 443 w 2060"/>
                <a:gd name="T95" fmla="*/ 357 h 1644"/>
                <a:gd name="T96" fmla="*/ 275 w 2060"/>
                <a:gd name="T97" fmla="*/ 416 h 1644"/>
                <a:gd name="T98" fmla="*/ 167 w 2060"/>
                <a:gd name="T99" fmla="*/ 537 h 1644"/>
                <a:gd name="T100" fmla="*/ 283 w 2060"/>
                <a:gd name="T101" fmla="*/ 552 h 1644"/>
                <a:gd name="T102" fmla="*/ 381 w 2060"/>
                <a:gd name="T103" fmla="*/ 573 h 1644"/>
                <a:gd name="T104" fmla="*/ 493 w 2060"/>
                <a:gd name="T105" fmla="*/ 590 h 1644"/>
                <a:gd name="T106" fmla="*/ 487 w 2060"/>
                <a:gd name="T107" fmla="*/ 512 h 1644"/>
                <a:gd name="T108" fmla="*/ 592 w 2060"/>
                <a:gd name="T109" fmla="*/ 548 h 1644"/>
                <a:gd name="T110" fmla="*/ 686 w 2060"/>
                <a:gd name="T111" fmla="*/ 470 h 1644"/>
                <a:gd name="T112" fmla="*/ 772 w 2060"/>
                <a:gd name="T113" fmla="*/ 480 h 1644"/>
                <a:gd name="T114" fmla="*/ 639 w 2060"/>
                <a:gd name="T115" fmla="*/ 598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60" h="1644">
                  <a:moveTo>
                    <a:pt x="697" y="677"/>
                  </a:moveTo>
                  <a:cubicBezTo>
                    <a:pt x="659" y="675"/>
                    <a:pt x="652" y="669"/>
                    <a:pt x="618" y="667"/>
                  </a:cubicBezTo>
                  <a:cubicBezTo>
                    <a:pt x="607" y="666"/>
                    <a:pt x="594" y="661"/>
                    <a:pt x="582" y="658"/>
                  </a:cubicBezTo>
                  <a:cubicBezTo>
                    <a:pt x="577" y="655"/>
                    <a:pt x="568" y="650"/>
                    <a:pt x="568" y="650"/>
                  </a:cubicBezTo>
                  <a:cubicBezTo>
                    <a:pt x="551" y="652"/>
                    <a:pt x="557" y="655"/>
                    <a:pt x="546" y="658"/>
                  </a:cubicBezTo>
                  <a:cubicBezTo>
                    <a:pt x="540" y="667"/>
                    <a:pt x="542" y="669"/>
                    <a:pt x="546" y="677"/>
                  </a:cubicBezTo>
                  <a:cubicBezTo>
                    <a:pt x="548" y="680"/>
                    <a:pt x="550" y="686"/>
                    <a:pt x="550" y="686"/>
                  </a:cubicBezTo>
                  <a:cubicBezTo>
                    <a:pt x="526" y="694"/>
                    <a:pt x="506" y="678"/>
                    <a:pt x="488" y="670"/>
                  </a:cubicBezTo>
                  <a:cubicBezTo>
                    <a:pt x="481" y="653"/>
                    <a:pt x="472" y="655"/>
                    <a:pt x="452" y="653"/>
                  </a:cubicBezTo>
                  <a:cubicBezTo>
                    <a:pt x="446" y="648"/>
                    <a:pt x="444" y="648"/>
                    <a:pt x="437" y="650"/>
                  </a:cubicBezTo>
                  <a:cubicBezTo>
                    <a:pt x="427" y="647"/>
                    <a:pt x="433" y="648"/>
                    <a:pt x="423" y="642"/>
                  </a:cubicBezTo>
                  <a:cubicBezTo>
                    <a:pt x="421" y="641"/>
                    <a:pt x="418" y="639"/>
                    <a:pt x="418" y="639"/>
                  </a:cubicBezTo>
                  <a:cubicBezTo>
                    <a:pt x="416" y="638"/>
                    <a:pt x="413" y="633"/>
                    <a:pt x="413" y="630"/>
                  </a:cubicBezTo>
                  <a:cubicBezTo>
                    <a:pt x="415" y="625"/>
                    <a:pt x="418" y="616"/>
                    <a:pt x="418" y="616"/>
                  </a:cubicBezTo>
                  <a:cubicBezTo>
                    <a:pt x="416" y="592"/>
                    <a:pt x="421" y="588"/>
                    <a:pt x="398" y="591"/>
                  </a:cubicBezTo>
                  <a:cubicBezTo>
                    <a:pt x="390" y="598"/>
                    <a:pt x="390" y="595"/>
                    <a:pt x="381" y="592"/>
                  </a:cubicBezTo>
                  <a:cubicBezTo>
                    <a:pt x="370" y="592"/>
                    <a:pt x="361" y="595"/>
                    <a:pt x="348" y="597"/>
                  </a:cubicBezTo>
                  <a:cubicBezTo>
                    <a:pt x="344" y="595"/>
                    <a:pt x="337" y="597"/>
                    <a:pt x="333" y="595"/>
                  </a:cubicBezTo>
                  <a:cubicBezTo>
                    <a:pt x="331" y="594"/>
                    <a:pt x="330" y="592"/>
                    <a:pt x="328" y="592"/>
                  </a:cubicBezTo>
                  <a:cubicBezTo>
                    <a:pt x="314" y="591"/>
                    <a:pt x="296" y="597"/>
                    <a:pt x="283" y="602"/>
                  </a:cubicBezTo>
                  <a:cubicBezTo>
                    <a:pt x="276" y="603"/>
                    <a:pt x="268" y="606"/>
                    <a:pt x="260" y="608"/>
                  </a:cubicBezTo>
                  <a:cubicBezTo>
                    <a:pt x="255" y="609"/>
                    <a:pt x="246" y="613"/>
                    <a:pt x="246" y="613"/>
                  </a:cubicBezTo>
                  <a:cubicBezTo>
                    <a:pt x="228" y="611"/>
                    <a:pt x="209" y="609"/>
                    <a:pt x="189" y="611"/>
                  </a:cubicBezTo>
                  <a:cubicBezTo>
                    <a:pt x="184" y="613"/>
                    <a:pt x="180" y="614"/>
                    <a:pt x="175" y="617"/>
                  </a:cubicBezTo>
                  <a:cubicBezTo>
                    <a:pt x="173" y="619"/>
                    <a:pt x="173" y="620"/>
                    <a:pt x="173" y="622"/>
                  </a:cubicBezTo>
                  <a:cubicBezTo>
                    <a:pt x="172" y="623"/>
                    <a:pt x="169" y="623"/>
                    <a:pt x="169" y="625"/>
                  </a:cubicBezTo>
                  <a:cubicBezTo>
                    <a:pt x="163" y="634"/>
                    <a:pt x="167" y="641"/>
                    <a:pt x="158" y="645"/>
                  </a:cubicBezTo>
                  <a:cubicBezTo>
                    <a:pt x="153" y="648"/>
                    <a:pt x="149" y="652"/>
                    <a:pt x="144" y="655"/>
                  </a:cubicBezTo>
                  <a:cubicBezTo>
                    <a:pt x="141" y="656"/>
                    <a:pt x="135" y="659"/>
                    <a:pt x="135" y="659"/>
                  </a:cubicBezTo>
                  <a:cubicBezTo>
                    <a:pt x="133" y="664"/>
                    <a:pt x="130" y="666"/>
                    <a:pt x="130" y="669"/>
                  </a:cubicBezTo>
                  <a:cubicBezTo>
                    <a:pt x="128" y="677"/>
                    <a:pt x="132" y="691"/>
                    <a:pt x="124" y="698"/>
                  </a:cubicBezTo>
                  <a:cubicBezTo>
                    <a:pt x="118" y="703"/>
                    <a:pt x="108" y="709"/>
                    <a:pt x="101" y="711"/>
                  </a:cubicBezTo>
                  <a:cubicBezTo>
                    <a:pt x="101" y="711"/>
                    <a:pt x="90" y="716"/>
                    <a:pt x="87" y="716"/>
                  </a:cubicBezTo>
                  <a:cubicBezTo>
                    <a:pt x="85" y="717"/>
                    <a:pt x="82" y="717"/>
                    <a:pt x="82" y="717"/>
                  </a:cubicBezTo>
                  <a:cubicBezTo>
                    <a:pt x="76" y="725"/>
                    <a:pt x="68" y="733"/>
                    <a:pt x="60" y="738"/>
                  </a:cubicBezTo>
                  <a:cubicBezTo>
                    <a:pt x="56" y="745"/>
                    <a:pt x="53" y="755"/>
                    <a:pt x="46" y="759"/>
                  </a:cubicBezTo>
                  <a:cubicBezTo>
                    <a:pt x="43" y="764"/>
                    <a:pt x="37" y="767"/>
                    <a:pt x="31" y="773"/>
                  </a:cubicBezTo>
                  <a:cubicBezTo>
                    <a:pt x="26" y="780"/>
                    <a:pt x="25" y="789"/>
                    <a:pt x="23" y="797"/>
                  </a:cubicBezTo>
                  <a:cubicBezTo>
                    <a:pt x="20" y="803"/>
                    <a:pt x="19" y="809"/>
                    <a:pt x="17" y="816"/>
                  </a:cubicBezTo>
                  <a:cubicBezTo>
                    <a:pt x="15" y="817"/>
                    <a:pt x="14" y="824"/>
                    <a:pt x="14" y="824"/>
                  </a:cubicBezTo>
                  <a:cubicBezTo>
                    <a:pt x="15" y="831"/>
                    <a:pt x="26" y="842"/>
                    <a:pt x="26" y="842"/>
                  </a:cubicBezTo>
                  <a:cubicBezTo>
                    <a:pt x="26" y="847"/>
                    <a:pt x="17" y="855"/>
                    <a:pt x="17" y="855"/>
                  </a:cubicBezTo>
                  <a:cubicBezTo>
                    <a:pt x="14" y="863"/>
                    <a:pt x="17" y="867"/>
                    <a:pt x="25" y="870"/>
                  </a:cubicBezTo>
                  <a:cubicBezTo>
                    <a:pt x="28" y="884"/>
                    <a:pt x="17" y="902"/>
                    <a:pt x="6" y="909"/>
                  </a:cubicBezTo>
                  <a:cubicBezTo>
                    <a:pt x="0" y="927"/>
                    <a:pt x="5" y="927"/>
                    <a:pt x="12" y="941"/>
                  </a:cubicBezTo>
                  <a:cubicBezTo>
                    <a:pt x="23" y="963"/>
                    <a:pt x="29" y="969"/>
                    <a:pt x="53" y="977"/>
                  </a:cubicBezTo>
                  <a:cubicBezTo>
                    <a:pt x="60" y="986"/>
                    <a:pt x="56" y="983"/>
                    <a:pt x="63" y="989"/>
                  </a:cubicBezTo>
                  <a:cubicBezTo>
                    <a:pt x="62" y="994"/>
                    <a:pt x="59" y="997"/>
                    <a:pt x="59" y="1002"/>
                  </a:cubicBezTo>
                  <a:cubicBezTo>
                    <a:pt x="57" y="1009"/>
                    <a:pt x="70" y="1020"/>
                    <a:pt x="74" y="1027"/>
                  </a:cubicBezTo>
                  <a:cubicBezTo>
                    <a:pt x="77" y="1031"/>
                    <a:pt x="91" y="1036"/>
                    <a:pt x="91" y="1036"/>
                  </a:cubicBezTo>
                  <a:cubicBezTo>
                    <a:pt x="94" y="1036"/>
                    <a:pt x="96" y="1036"/>
                    <a:pt x="98" y="1034"/>
                  </a:cubicBezTo>
                  <a:cubicBezTo>
                    <a:pt x="99" y="1034"/>
                    <a:pt x="98" y="1031"/>
                    <a:pt x="99" y="1030"/>
                  </a:cubicBezTo>
                  <a:cubicBezTo>
                    <a:pt x="101" y="1030"/>
                    <a:pt x="107" y="1038"/>
                    <a:pt x="108" y="1038"/>
                  </a:cubicBezTo>
                  <a:cubicBezTo>
                    <a:pt x="119" y="1047"/>
                    <a:pt x="133" y="1055"/>
                    <a:pt x="146" y="1059"/>
                  </a:cubicBezTo>
                  <a:cubicBezTo>
                    <a:pt x="149" y="1067"/>
                    <a:pt x="152" y="1066"/>
                    <a:pt x="159" y="1064"/>
                  </a:cubicBezTo>
                  <a:cubicBezTo>
                    <a:pt x="163" y="1061"/>
                    <a:pt x="166" y="1059"/>
                    <a:pt x="169" y="1058"/>
                  </a:cubicBezTo>
                  <a:cubicBezTo>
                    <a:pt x="172" y="1056"/>
                    <a:pt x="178" y="1055"/>
                    <a:pt x="178" y="1055"/>
                  </a:cubicBezTo>
                  <a:cubicBezTo>
                    <a:pt x="192" y="1059"/>
                    <a:pt x="209" y="1061"/>
                    <a:pt x="224" y="1063"/>
                  </a:cubicBezTo>
                  <a:cubicBezTo>
                    <a:pt x="231" y="1067"/>
                    <a:pt x="229" y="1070"/>
                    <a:pt x="238" y="1069"/>
                  </a:cubicBezTo>
                  <a:cubicBezTo>
                    <a:pt x="238" y="1063"/>
                    <a:pt x="238" y="1056"/>
                    <a:pt x="238" y="1050"/>
                  </a:cubicBezTo>
                  <a:cubicBezTo>
                    <a:pt x="241" y="1041"/>
                    <a:pt x="257" y="1059"/>
                    <a:pt x="260" y="1061"/>
                  </a:cubicBezTo>
                  <a:cubicBezTo>
                    <a:pt x="266" y="1050"/>
                    <a:pt x="279" y="1052"/>
                    <a:pt x="291" y="1050"/>
                  </a:cubicBezTo>
                  <a:cubicBezTo>
                    <a:pt x="297" y="1049"/>
                    <a:pt x="302" y="1044"/>
                    <a:pt x="308" y="1041"/>
                  </a:cubicBezTo>
                  <a:cubicBezTo>
                    <a:pt x="319" y="1042"/>
                    <a:pt x="330" y="1045"/>
                    <a:pt x="341" y="1049"/>
                  </a:cubicBezTo>
                  <a:cubicBezTo>
                    <a:pt x="342" y="1050"/>
                    <a:pt x="344" y="1055"/>
                    <a:pt x="344" y="1058"/>
                  </a:cubicBezTo>
                  <a:cubicBezTo>
                    <a:pt x="344" y="1061"/>
                    <a:pt x="342" y="1067"/>
                    <a:pt x="342" y="1067"/>
                  </a:cubicBezTo>
                  <a:cubicBezTo>
                    <a:pt x="347" y="1070"/>
                    <a:pt x="355" y="1072"/>
                    <a:pt x="361" y="1075"/>
                  </a:cubicBezTo>
                  <a:cubicBezTo>
                    <a:pt x="362" y="1075"/>
                    <a:pt x="365" y="1077"/>
                    <a:pt x="365" y="1077"/>
                  </a:cubicBezTo>
                  <a:cubicBezTo>
                    <a:pt x="375" y="1074"/>
                    <a:pt x="384" y="1074"/>
                    <a:pt x="393" y="1080"/>
                  </a:cubicBezTo>
                  <a:cubicBezTo>
                    <a:pt x="396" y="1083"/>
                    <a:pt x="398" y="1088"/>
                    <a:pt x="401" y="1092"/>
                  </a:cubicBezTo>
                  <a:cubicBezTo>
                    <a:pt x="404" y="1095"/>
                    <a:pt x="407" y="1102"/>
                    <a:pt x="407" y="1102"/>
                  </a:cubicBezTo>
                  <a:cubicBezTo>
                    <a:pt x="404" y="1114"/>
                    <a:pt x="399" y="1127"/>
                    <a:pt x="396" y="1138"/>
                  </a:cubicBezTo>
                  <a:cubicBezTo>
                    <a:pt x="393" y="1147"/>
                    <a:pt x="395" y="1141"/>
                    <a:pt x="389" y="1152"/>
                  </a:cubicBezTo>
                  <a:cubicBezTo>
                    <a:pt x="387" y="1153"/>
                    <a:pt x="385" y="1156"/>
                    <a:pt x="385" y="1156"/>
                  </a:cubicBezTo>
                  <a:cubicBezTo>
                    <a:pt x="389" y="1185"/>
                    <a:pt x="396" y="1180"/>
                    <a:pt x="410" y="1197"/>
                  </a:cubicBezTo>
                  <a:cubicBezTo>
                    <a:pt x="427" y="1219"/>
                    <a:pt x="440" y="1239"/>
                    <a:pt x="447" y="1266"/>
                  </a:cubicBezTo>
                  <a:cubicBezTo>
                    <a:pt x="446" y="1280"/>
                    <a:pt x="452" y="1314"/>
                    <a:pt x="435" y="1325"/>
                  </a:cubicBezTo>
                  <a:cubicBezTo>
                    <a:pt x="427" y="1347"/>
                    <a:pt x="433" y="1325"/>
                    <a:pt x="430" y="1367"/>
                  </a:cubicBezTo>
                  <a:cubicBezTo>
                    <a:pt x="429" y="1377"/>
                    <a:pt x="421" y="1381"/>
                    <a:pt x="418" y="1391"/>
                  </a:cubicBezTo>
                  <a:cubicBezTo>
                    <a:pt x="421" y="1413"/>
                    <a:pt x="430" y="1422"/>
                    <a:pt x="446" y="1438"/>
                  </a:cubicBezTo>
                  <a:cubicBezTo>
                    <a:pt x="449" y="1441"/>
                    <a:pt x="450" y="1442"/>
                    <a:pt x="452" y="1447"/>
                  </a:cubicBezTo>
                  <a:cubicBezTo>
                    <a:pt x="454" y="1450"/>
                    <a:pt x="455" y="1456"/>
                    <a:pt x="455" y="1456"/>
                  </a:cubicBezTo>
                  <a:cubicBezTo>
                    <a:pt x="457" y="1475"/>
                    <a:pt x="458" y="1488"/>
                    <a:pt x="460" y="1505"/>
                  </a:cubicBezTo>
                  <a:cubicBezTo>
                    <a:pt x="461" y="1514"/>
                    <a:pt x="461" y="1511"/>
                    <a:pt x="464" y="1522"/>
                  </a:cubicBezTo>
                  <a:cubicBezTo>
                    <a:pt x="466" y="1524"/>
                    <a:pt x="466" y="1527"/>
                    <a:pt x="466" y="1527"/>
                  </a:cubicBezTo>
                  <a:cubicBezTo>
                    <a:pt x="468" y="1542"/>
                    <a:pt x="469" y="1552"/>
                    <a:pt x="481" y="1561"/>
                  </a:cubicBezTo>
                  <a:cubicBezTo>
                    <a:pt x="485" y="1566"/>
                    <a:pt x="488" y="1569"/>
                    <a:pt x="494" y="1572"/>
                  </a:cubicBezTo>
                  <a:cubicBezTo>
                    <a:pt x="497" y="1585"/>
                    <a:pt x="503" y="1597"/>
                    <a:pt x="506" y="1610"/>
                  </a:cubicBezTo>
                  <a:cubicBezTo>
                    <a:pt x="506" y="1614"/>
                    <a:pt x="508" y="1619"/>
                    <a:pt x="505" y="1622"/>
                  </a:cubicBezTo>
                  <a:cubicBezTo>
                    <a:pt x="503" y="1625"/>
                    <a:pt x="497" y="1628"/>
                    <a:pt x="497" y="1628"/>
                  </a:cubicBezTo>
                  <a:cubicBezTo>
                    <a:pt x="488" y="1642"/>
                    <a:pt x="509" y="1644"/>
                    <a:pt x="517" y="1644"/>
                  </a:cubicBezTo>
                  <a:cubicBezTo>
                    <a:pt x="539" y="1639"/>
                    <a:pt x="557" y="1635"/>
                    <a:pt x="579" y="1633"/>
                  </a:cubicBezTo>
                  <a:cubicBezTo>
                    <a:pt x="598" y="1630"/>
                    <a:pt x="613" y="1627"/>
                    <a:pt x="632" y="1624"/>
                  </a:cubicBezTo>
                  <a:cubicBezTo>
                    <a:pt x="635" y="1624"/>
                    <a:pt x="638" y="1622"/>
                    <a:pt x="641" y="1621"/>
                  </a:cubicBezTo>
                  <a:cubicBezTo>
                    <a:pt x="642" y="1621"/>
                    <a:pt x="644" y="1619"/>
                    <a:pt x="646" y="1617"/>
                  </a:cubicBezTo>
                  <a:cubicBezTo>
                    <a:pt x="649" y="1617"/>
                    <a:pt x="655" y="1616"/>
                    <a:pt x="655" y="1616"/>
                  </a:cubicBezTo>
                  <a:cubicBezTo>
                    <a:pt x="659" y="1610"/>
                    <a:pt x="664" y="1603"/>
                    <a:pt x="670" y="1600"/>
                  </a:cubicBezTo>
                  <a:cubicBezTo>
                    <a:pt x="675" y="1594"/>
                    <a:pt x="678" y="1591"/>
                    <a:pt x="683" y="1588"/>
                  </a:cubicBezTo>
                  <a:cubicBezTo>
                    <a:pt x="687" y="1581"/>
                    <a:pt x="697" y="1577"/>
                    <a:pt x="704" y="1574"/>
                  </a:cubicBezTo>
                  <a:cubicBezTo>
                    <a:pt x="715" y="1563"/>
                    <a:pt x="726" y="1550"/>
                    <a:pt x="731" y="1535"/>
                  </a:cubicBezTo>
                  <a:cubicBezTo>
                    <a:pt x="731" y="1531"/>
                    <a:pt x="729" y="1528"/>
                    <a:pt x="729" y="1525"/>
                  </a:cubicBezTo>
                  <a:cubicBezTo>
                    <a:pt x="729" y="1494"/>
                    <a:pt x="737" y="1505"/>
                    <a:pt x="754" y="1494"/>
                  </a:cubicBezTo>
                  <a:cubicBezTo>
                    <a:pt x="759" y="1488"/>
                    <a:pt x="762" y="1483"/>
                    <a:pt x="765" y="1475"/>
                  </a:cubicBezTo>
                  <a:cubicBezTo>
                    <a:pt x="763" y="1458"/>
                    <a:pt x="765" y="1439"/>
                    <a:pt x="755" y="1424"/>
                  </a:cubicBezTo>
                  <a:cubicBezTo>
                    <a:pt x="759" y="1413"/>
                    <a:pt x="771" y="1419"/>
                    <a:pt x="779" y="1422"/>
                  </a:cubicBezTo>
                  <a:cubicBezTo>
                    <a:pt x="782" y="1427"/>
                    <a:pt x="782" y="1435"/>
                    <a:pt x="785" y="1427"/>
                  </a:cubicBezTo>
                  <a:cubicBezTo>
                    <a:pt x="786" y="1416"/>
                    <a:pt x="786" y="1405"/>
                    <a:pt x="786" y="1396"/>
                  </a:cubicBezTo>
                  <a:cubicBezTo>
                    <a:pt x="788" y="1386"/>
                    <a:pt x="810" y="1385"/>
                    <a:pt x="817" y="1380"/>
                  </a:cubicBezTo>
                  <a:cubicBezTo>
                    <a:pt x="820" y="1374"/>
                    <a:pt x="831" y="1367"/>
                    <a:pt x="837" y="1363"/>
                  </a:cubicBezTo>
                  <a:cubicBezTo>
                    <a:pt x="841" y="1361"/>
                    <a:pt x="847" y="1356"/>
                    <a:pt x="847" y="1356"/>
                  </a:cubicBezTo>
                  <a:cubicBezTo>
                    <a:pt x="855" y="1345"/>
                    <a:pt x="845" y="1333"/>
                    <a:pt x="844" y="1320"/>
                  </a:cubicBezTo>
                  <a:cubicBezTo>
                    <a:pt x="845" y="1310"/>
                    <a:pt x="847" y="1308"/>
                    <a:pt x="850" y="1299"/>
                  </a:cubicBezTo>
                  <a:cubicBezTo>
                    <a:pt x="847" y="1288"/>
                    <a:pt x="842" y="1288"/>
                    <a:pt x="834" y="1280"/>
                  </a:cubicBezTo>
                  <a:cubicBezTo>
                    <a:pt x="833" y="1275"/>
                    <a:pt x="830" y="1266"/>
                    <a:pt x="830" y="1266"/>
                  </a:cubicBezTo>
                  <a:cubicBezTo>
                    <a:pt x="831" y="1250"/>
                    <a:pt x="831" y="1236"/>
                    <a:pt x="831" y="1220"/>
                  </a:cubicBezTo>
                  <a:cubicBezTo>
                    <a:pt x="833" y="1192"/>
                    <a:pt x="861" y="1183"/>
                    <a:pt x="876" y="1166"/>
                  </a:cubicBezTo>
                  <a:cubicBezTo>
                    <a:pt x="879" y="1160"/>
                    <a:pt x="884" y="1160"/>
                    <a:pt x="885" y="1153"/>
                  </a:cubicBezTo>
                  <a:cubicBezTo>
                    <a:pt x="890" y="1144"/>
                    <a:pt x="889" y="1142"/>
                    <a:pt x="895" y="1136"/>
                  </a:cubicBezTo>
                  <a:cubicBezTo>
                    <a:pt x="898" y="1127"/>
                    <a:pt x="906" y="1114"/>
                    <a:pt x="915" y="1111"/>
                  </a:cubicBezTo>
                  <a:cubicBezTo>
                    <a:pt x="920" y="1105"/>
                    <a:pt x="924" y="1099"/>
                    <a:pt x="930" y="1094"/>
                  </a:cubicBezTo>
                  <a:cubicBezTo>
                    <a:pt x="935" y="1089"/>
                    <a:pt x="938" y="1089"/>
                    <a:pt x="943" y="1084"/>
                  </a:cubicBezTo>
                  <a:cubicBezTo>
                    <a:pt x="947" y="1080"/>
                    <a:pt x="949" y="1078"/>
                    <a:pt x="955" y="1077"/>
                  </a:cubicBezTo>
                  <a:cubicBezTo>
                    <a:pt x="961" y="1066"/>
                    <a:pt x="958" y="1069"/>
                    <a:pt x="966" y="1064"/>
                  </a:cubicBezTo>
                  <a:cubicBezTo>
                    <a:pt x="972" y="1055"/>
                    <a:pt x="978" y="1045"/>
                    <a:pt x="983" y="1036"/>
                  </a:cubicBezTo>
                  <a:cubicBezTo>
                    <a:pt x="988" y="1030"/>
                    <a:pt x="989" y="1019"/>
                    <a:pt x="991" y="1013"/>
                  </a:cubicBezTo>
                  <a:cubicBezTo>
                    <a:pt x="994" y="1003"/>
                    <a:pt x="992" y="1009"/>
                    <a:pt x="998" y="999"/>
                  </a:cubicBezTo>
                  <a:cubicBezTo>
                    <a:pt x="1003" y="992"/>
                    <a:pt x="1003" y="984"/>
                    <a:pt x="1005" y="977"/>
                  </a:cubicBezTo>
                  <a:cubicBezTo>
                    <a:pt x="1003" y="966"/>
                    <a:pt x="1000" y="970"/>
                    <a:pt x="989" y="974"/>
                  </a:cubicBezTo>
                  <a:cubicBezTo>
                    <a:pt x="971" y="986"/>
                    <a:pt x="941" y="983"/>
                    <a:pt x="921" y="983"/>
                  </a:cubicBezTo>
                  <a:cubicBezTo>
                    <a:pt x="892" y="981"/>
                    <a:pt x="895" y="977"/>
                    <a:pt x="878" y="961"/>
                  </a:cubicBezTo>
                  <a:cubicBezTo>
                    <a:pt x="875" y="949"/>
                    <a:pt x="867" y="944"/>
                    <a:pt x="858" y="936"/>
                  </a:cubicBezTo>
                  <a:cubicBezTo>
                    <a:pt x="853" y="933"/>
                    <a:pt x="844" y="930"/>
                    <a:pt x="844" y="930"/>
                  </a:cubicBezTo>
                  <a:cubicBezTo>
                    <a:pt x="837" y="909"/>
                    <a:pt x="828" y="891"/>
                    <a:pt x="817" y="872"/>
                  </a:cubicBezTo>
                  <a:cubicBezTo>
                    <a:pt x="811" y="866"/>
                    <a:pt x="816" y="869"/>
                    <a:pt x="805" y="863"/>
                  </a:cubicBezTo>
                  <a:cubicBezTo>
                    <a:pt x="802" y="859"/>
                    <a:pt x="796" y="856"/>
                    <a:pt x="796" y="856"/>
                  </a:cubicBezTo>
                  <a:cubicBezTo>
                    <a:pt x="786" y="842"/>
                    <a:pt x="794" y="825"/>
                    <a:pt x="785" y="813"/>
                  </a:cubicBezTo>
                  <a:cubicBezTo>
                    <a:pt x="774" y="794"/>
                    <a:pt x="759" y="772"/>
                    <a:pt x="745" y="758"/>
                  </a:cubicBezTo>
                  <a:cubicBezTo>
                    <a:pt x="742" y="744"/>
                    <a:pt x="737" y="736"/>
                    <a:pt x="729" y="723"/>
                  </a:cubicBezTo>
                  <a:cubicBezTo>
                    <a:pt x="726" y="720"/>
                    <a:pt x="723" y="709"/>
                    <a:pt x="723" y="709"/>
                  </a:cubicBezTo>
                  <a:cubicBezTo>
                    <a:pt x="740" y="705"/>
                    <a:pt x="757" y="733"/>
                    <a:pt x="766" y="744"/>
                  </a:cubicBezTo>
                  <a:cubicBezTo>
                    <a:pt x="771" y="758"/>
                    <a:pt x="771" y="759"/>
                    <a:pt x="786" y="764"/>
                  </a:cubicBezTo>
                  <a:cubicBezTo>
                    <a:pt x="793" y="766"/>
                    <a:pt x="800" y="773"/>
                    <a:pt x="800" y="773"/>
                  </a:cubicBezTo>
                  <a:cubicBezTo>
                    <a:pt x="803" y="780"/>
                    <a:pt x="808" y="784"/>
                    <a:pt x="813" y="791"/>
                  </a:cubicBezTo>
                  <a:cubicBezTo>
                    <a:pt x="813" y="803"/>
                    <a:pt x="814" y="809"/>
                    <a:pt x="817" y="819"/>
                  </a:cubicBezTo>
                  <a:cubicBezTo>
                    <a:pt x="819" y="842"/>
                    <a:pt x="820" y="841"/>
                    <a:pt x="839" y="847"/>
                  </a:cubicBezTo>
                  <a:cubicBezTo>
                    <a:pt x="844" y="852"/>
                    <a:pt x="847" y="856"/>
                    <a:pt x="851" y="861"/>
                  </a:cubicBezTo>
                  <a:cubicBezTo>
                    <a:pt x="851" y="863"/>
                    <a:pt x="853" y="864"/>
                    <a:pt x="853" y="866"/>
                  </a:cubicBezTo>
                  <a:cubicBezTo>
                    <a:pt x="853" y="869"/>
                    <a:pt x="853" y="874"/>
                    <a:pt x="855" y="877"/>
                  </a:cubicBezTo>
                  <a:cubicBezTo>
                    <a:pt x="856" y="884"/>
                    <a:pt x="870" y="889"/>
                    <a:pt x="875" y="894"/>
                  </a:cubicBezTo>
                  <a:cubicBezTo>
                    <a:pt x="887" y="927"/>
                    <a:pt x="870" y="945"/>
                    <a:pt x="910" y="955"/>
                  </a:cubicBezTo>
                  <a:cubicBezTo>
                    <a:pt x="921" y="953"/>
                    <a:pt x="926" y="955"/>
                    <a:pt x="933" y="949"/>
                  </a:cubicBezTo>
                  <a:cubicBezTo>
                    <a:pt x="938" y="942"/>
                    <a:pt x="944" y="941"/>
                    <a:pt x="951" y="936"/>
                  </a:cubicBezTo>
                  <a:cubicBezTo>
                    <a:pt x="972" y="924"/>
                    <a:pt x="978" y="920"/>
                    <a:pt x="1003" y="916"/>
                  </a:cubicBezTo>
                  <a:cubicBezTo>
                    <a:pt x="1009" y="914"/>
                    <a:pt x="1017" y="911"/>
                    <a:pt x="1025" y="909"/>
                  </a:cubicBezTo>
                  <a:cubicBezTo>
                    <a:pt x="1031" y="906"/>
                    <a:pt x="1036" y="899"/>
                    <a:pt x="1042" y="897"/>
                  </a:cubicBezTo>
                  <a:cubicBezTo>
                    <a:pt x="1051" y="894"/>
                    <a:pt x="1060" y="894"/>
                    <a:pt x="1068" y="888"/>
                  </a:cubicBezTo>
                  <a:cubicBezTo>
                    <a:pt x="1073" y="881"/>
                    <a:pt x="1079" y="877"/>
                    <a:pt x="1084" y="869"/>
                  </a:cubicBezTo>
                  <a:cubicBezTo>
                    <a:pt x="1087" y="861"/>
                    <a:pt x="1088" y="850"/>
                    <a:pt x="1098" y="844"/>
                  </a:cubicBezTo>
                  <a:cubicBezTo>
                    <a:pt x="1104" y="836"/>
                    <a:pt x="1105" y="825"/>
                    <a:pt x="1108" y="816"/>
                  </a:cubicBezTo>
                  <a:cubicBezTo>
                    <a:pt x="1110" y="811"/>
                    <a:pt x="1115" y="808"/>
                    <a:pt x="1116" y="803"/>
                  </a:cubicBezTo>
                  <a:cubicBezTo>
                    <a:pt x="1110" y="800"/>
                    <a:pt x="1110" y="805"/>
                    <a:pt x="1102" y="808"/>
                  </a:cubicBezTo>
                  <a:cubicBezTo>
                    <a:pt x="1099" y="802"/>
                    <a:pt x="1104" y="795"/>
                    <a:pt x="1098" y="792"/>
                  </a:cubicBezTo>
                  <a:cubicBezTo>
                    <a:pt x="1094" y="789"/>
                    <a:pt x="1084" y="788"/>
                    <a:pt x="1084" y="788"/>
                  </a:cubicBezTo>
                  <a:cubicBezTo>
                    <a:pt x="1077" y="780"/>
                    <a:pt x="1076" y="783"/>
                    <a:pt x="1067" y="786"/>
                  </a:cubicBezTo>
                  <a:cubicBezTo>
                    <a:pt x="1064" y="788"/>
                    <a:pt x="1057" y="789"/>
                    <a:pt x="1057" y="789"/>
                  </a:cubicBezTo>
                  <a:cubicBezTo>
                    <a:pt x="1054" y="789"/>
                    <a:pt x="1051" y="789"/>
                    <a:pt x="1048" y="788"/>
                  </a:cubicBezTo>
                  <a:cubicBezTo>
                    <a:pt x="1046" y="786"/>
                    <a:pt x="1045" y="778"/>
                    <a:pt x="1045" y="778"/>
                  </a:cubicBezTo>
                  <a:cubicBezTo>
                    <a:pt x="1046" y="778"/>
                    <a:pt x="1048" y="777"/>
                    <a:pt x="1050" y="775"/>
                  </a:cubicBezTo>
                  <a:cubicBezTo>
                    <a:pt x="1060" y="772"/>
                    <a:pt x="1067" y="778"/>
                    <a:pt x="1060" y="763"/>
                  </a:cubicBezTo>
                  <a:cubicBezTo>
                    <a:pt x="1059" y="763"/>
                    <a:pt x="1057" y="761"/>
                    <a:pt x="1056" y="761"/>
                  </a:cubicBezTo>
                  <a:cubicBezTo>
                    <a:pt x="1053" y="761"/>
                    <a:pt x="1048" y="761"/>
                    <a:pt x="1046" y="763"/>
                  </a:cubicBezTo>
                  <a:cubicBezTo>
                    <a:pt x="1046" y="764"/>
                    <a:pt x="1045" y="766"/>
                    <a:pt x="1043" y="767"/>
                  </a:cubicBezTo>
                  <a:cubicBezTo>
                    <a:pt x="1036" y="775"/>
                    <a:pt x="1025" y="777"/>
                    <a:pt x="1016" y="780"/>
                  </a:cubicBezTo>
                  <a:cubicBezTo>
                    <a:pt x="1011" y="780"/>
                    <a:pt x="1006" y="778"/>
                    <a:pt x="1003" y="777"/>
                  </a:cubicBezTo>
                  <a:cubicBezTo>
                    <a:pt x="1002" y="777"/>
                    <a:pt x="997" y="775"/>
                    <a:pt x="997" y="775"/>
                  </a:cubicBezTo>
                  <a:cubicBezTo>
                    <a:pt x="988" y="763"/>
                    <a:pt x="986" y="761"/>
                    <a:pt x="971" y="758"/>
                  </a:cubicBezTo>
                  <a:cubicBezTo>
                    <a:pt x="971" y="753"/>
                    <a:pt x="974" y="747"/>
                    <a:pt x="971" y="742"/>
                  </a:cubicBezTo>
                  <a:cubicBezTo>
                    <a:pt x="969" y="739"/>
                    <a:pt x="960" y="736"/>
                    <a:pt x="957" y="734"/>
                  </a:cubicBezTo>
                  <a:cubicBezTo>
                    <a:pt x="954" y="733"/>
                    <a:pt x="947" y="731"/>
                    <a:pt x="947" y="731"/>
                  </a:cubicBezTo>
                  <a:cubicBezTo>
                    <a:pt x="941" y="725"/>
                    <a:pt x="935" y="722"/>
                    <a:pt x="929" y="716"/>
                  </a:cubicBezTo>
                  <a:cubicBezTo>
                    <a:pt x="930" y="706"/>
                    <a:pt x="932" y="700"/>
                    <a:pt x="941" y="697"/>
                  </a:cubicBezTo>
                  <a:cubicBezTo>
                    <a:pt x="955" y="698"/>
                    <a:pt x="968" y="702"/>
                    <a:pt x="980" y="705"/>
                  </a:cubicBezTo>
                  <a:cubicBezTo>
                    <a:pt x="986" y="711"/>
                    <a:pt x="988" y="716"/>
                    <a:pt x="995" y="720"/>
                  </a:cubicBezTo>
                  <a:cubicBezTo>
                    <a:pt x="1005" y="734"/>
                    <a:pt x="1012" y="736"/>
                    <a:pt x="1025" y="744"/>
                  </a:cubicBezTo>
                  <a:cubicBezTo>
                    <a:pt x="1033" y="742"/>
                    <a:pt x="1045" y="747"/>
                    <a:pt x="1051" y="741"/>
                  </a:cubicBezTo>
                  <a:cubicBezTo>
                    <a:pt x="1060" y="733"/>
                    <a:pt x="1048" y="738"/>
                    <a:pt x="1059" y="734"/>
                  </a:cubicBezTo>
                  <a:cubicBezTo>
                    <a:pt x="1064" y="738"/>
                    <a:pt x="1068" y="739"/>
                    <a:pt x="1073" y="742"/>
                  </a:cubicBezTo>
                  <a:cubicBezTo>
                    <a:pt x="1079" y="752"/>
                    <a:pt x="1093" y="750"/>
                    <a:pt x="1104" y="753"/>
                  </a:cubicBezTo>
                  <a:cubicBezTo>
                    <a:pt x="1121" y="764"/>
                    <a:pt x="1110" y="759"/>
                    <a:pt x="1141" y="761"/>
                  </a:cubicBezTo>
                  <a:cubicBezTo>
                    <a:pt x="1152" y="763"/>
                    <a:pt x="1156" y="766"/>
                    <a:pt x="1163" y="775"/>
                  </a:cubicBezTo>
                  <a:cubicBezTo>
                    <a:pt x="1159" y="788"/>
                    <a:pt x="1167" y="781"/>
                    <a:pt x="1173" y="777"/>
                  </a:cubicBezTo>
                  <a:cubicBezTo>
                    <a:pt x="1175" y="770"/>
                    <a:pt x="1178" y="770"/>
                    <a:pt x="1181" y="764"/>
                  </a:cubicBezTo>
                  <a:cubicBezTo>
                    <a:pt x="1190" y="767"/>
                    <a:pt x="1189" y="772"/>
                    <a:pt x="1187" y="783"/>
                  </a:cubicBezTo>
                  <a:cubicBezTo>
                    <a:pt x="1195" y="789"/>
                    <a:pt x="1206" y="786"/>
                    <a:pt x="1215" y="789"/>
                  </a:cubicBezTo>
                  <a:cubicBezTo>
                    <a:pt x="1221" y="791"/>
                    <a:pt x="1226" y="797"/>
                    <a:pt x="1234" y="800"/>
                  </a:cubicBezTo>
                  <a:cubicBezTo>
                    <a:pt x="1245" y="803"/>
                    <a:pt x="1255" y="808"/>
                    <a:pt x="1265" y="816"/>
                  </a:cubicBezTo>
                  <a:cubicBezTo>
                    <a:pt x="1268" y="827"/>
                    <a:pt x="1272" y="831"/>
                    <a:pt x="1282" y="834"/>
                  </a:cubicBezTo>
                  <a:cubicBezTo>
                    <a:pt x="1286" y="842"/>
                    <a:pt x="1288" y="847"/>
                    <a:pt x="1296" y="852"/>
                  </a:cubicBezTo>
                  <a:cubicBezTo>
                    <a:pt x="1308" y="849"/>
                    <a:pt x="1302" y="850"/>
                    <a:pt x="1314" y="847"/>
                  </a:cubicBezTo>
                  <a:cubicBezTo>
                    <a:pt x="1316" y="845"/>
                    <a:pt x="1319" y="845"/>
                    <a:pt x="1319" y="845"/>
                  </a:cubicBezTo>
                  <a:cubicBezTo>
                    <a:pt x="1328" y="852"/>
                    <a:pt x="1322" y="842"/>
                    <a:pt x="1319" y="839"/>
                  </a:cubicBezTo>
                  <a:cubicBezTo>
                    <a:pt x="1316" y="844"/>
                    <a:pt x="1311" y="847"/>
                    <a:pt x="1310" y="853"/>
                  </a:cubicBezTo>
                  <a:cubicBezTo>
                    <a:pt x="1310" y="856"/>
                    <a:pt x="1307" y="863"/>
                    <a:pt x="1307" y="863"/>
                  </a:cubicBezTo>
                  <a:cubicBezTo>
                    <a:pt x="1308" y="869"/>
                    <a:pt x="1310" y="880"/>
                    <a:pt x="1319" y="880"/>
                  </a:cubicBezTo>
                  <a:lnTo>
                    <a:pt x="1320" y="916"/>
                  </a:lnTo>
                  <a:lnTo>
                    <a:pt x="1348" y="1005"/>
                  </a:lnTo>
                  <a:lnTo>
                    <a:pt x="1373" y="1033"/>
                  </a:lnTo>
                  <a:lnTo>
                    <a:pt x="1416" y="994"/>
                  </a:lnTo>
                  <a:lnTo>
                    <a:pt x="1413" y="967"/>
                  </a:lnTo>
                  <a:lnTo>
                    <a:pt x="1424" y="959"/>
                  </a:lnTo>
                  <a:lnTo>
                    <a:pt x="1423" y="925"/>
                  </a:lnTo>
                  <a:lnTo>
                    <a:pt x="1452" y="916"/>
                  </a:lnTo>
                  <a:lnTo>
                    <a:pt x="1520" y="855"/>
                  </a:lnTo>
                  <a:lnTo>
                    <a:pt x="1533" y="839"/>
                  </a:lnTo>
                  <a:lnTo>
                    <a:pt x="1588" y="824"/>
                  </a:lnTo>
                  <a:lnTo>
                    <a:pt x="1608" y="847"/>
                  </a:lnTo>
                  <a:lnTo>
                    <a:pt x="1602" y="858"/>
                  </a:lnTo>
                  <a:lnTo>
                    <a:pt x="1619" y="875"/>
                  </a:lnTo>
                  <a:lnTo>
                    <a:pt x="1624" y="899"/>
                  </a:lnTo>
                  <a:lnTo>
                    <a:pt x="1641" y="906"/>
                  </a:lnTo>
                  <a:lnTo>
                    <a:pt x="1677" y="892"/>
                  </a:lnTo>
                  <a:lnTo>
                    <a:pt x="1675" y="975"/>
                  </a:lnTo>
                  <a:lnTo>
                    <a:pt x="1684" y="956"/>
                  </a:lnTo>
                  <a:lnTo>
                    <a:pt x="1707" y="1000"/>
                  </a:lnTo>
                  <a:lnTo>
                    <a:pt x="1704" y="1030"/>
                  </a:lnTo>
                  <a:lnTo>
                    <a:pt x="1718" y="1013"/>
                  </a:lnTo>
                  <a:lnTo>
                    <a:pt x="1721" y="997"/>
                  </a:lnTo>
                  <a:lnTo>
                    <a:pt x="1738" y="972"/>
                  </a:lnTo>
                  <a:lnTo>
                    <a:pt x="1728" y="958"/>
                  </a:lnTo>
                  <a:lnTo>
                    <a:pt x="1737" y="942"/>
                  </a:lnTo>
                  <a:lnTo>
                    <a:pt x="1725" y="913"/>
                  </a:lnTo>
                  <a:lnTo>
                    <a:pt x="1732" y="889"/>
                  </a:lnTo>
                  <a:lnTo>
                    <a:pt x="1715" y="895"/>
                  </a:lnTo>
                  <a:lnTo>
                    <a:pt x="1707" y="874"/>
                  </a:lnTo>
                  <a:lnTo>
                    <a:pt x="1701" y="844"/>
                  </a:lnTo>
                  <a:lnTo>
                    <a:pt x="1714" y="816"/>
                  </a:lnTo>
                  <a:lnTo>
                    <a:pt x="1728" y="834"/>
                  </a:lnTo>
                  <a:lnTo>
                    <a:pt x="1721" y="880"/>
                  </a:lnTo>
                  <a:lnTo>
                    <a:pt x="1738" y="849"/>
                  </a:lnTo>
                  <a:lnTo>
                    <a:pt x="1732" y="824"/>
                  </a:lnTo>
                  <a:lnTo>
                    <a:pt x="1752" y="808"/>
                  </a:lnTo>
                  <a:lnTo>
                    <a:pt x="1752" y="797"/>
                  </a:lnTo>
                  <a:lnTo>
                    <a:pt x="1759" y="800"/>
                  </a:lnTo>
                  <a:lnTo>
                    <a:pt x="1796" y="756"/>
                  </a:lnTo>
                  <a:lnTo>
                    <a:pt x="1805" y="684"/>
                  </a:lnTo>
                  <a:lnTo>
                    <a:pt x="1810" y="655"/>
                  </a:lnTo>
                  <a:lnTo>
                    <a:pt x="1794" y="664"/>
                  </a:lnTo>
                  <a:lnTo>
                    <a:pt x="1788" y="655"/>
                  </a:lnTo>
                  <a:lnTo>
                    <a:pt x="1800" y="638"/>
                  </a:lnTo>
                  <a:lnTo>
                    <a:pt x="1776" y="592"/>
                  </a:lnTo>
                  <a:lnTo>
                    <a:pt x="1763" y="580"/>
                  </a:lnTo>
                  <a:lnTo>
                    <a:pt x="1783" y="544"/>
                  </a:lnTo>
                  <a:lnTo>
                    <a:pt x="1762" y="539"/>
                  </a:lnTo>
                  <a:lnTo>
                    <a:pt x="1743" y="531"/>
                  </a:lnTo>
                  <a:lnTo>
                    <a:pt x="1751" y="503"/>
                  </a:lnTo>
                  <a:lnTo>
                    <a:pt x="1763" y="487"/>
                  </a:lnTo>
                  <a:lnTo>
                    <a:pt x="1766" y="519"/>
                  </a:lnTo>
                  <a:lnTo>
                    <a:pt x="1788" y="498"/>
                  </a:lnTo>
                  <a:lnTo>
                    <a:pt x="1805" y="497"/>
                  </a:lnTo>
                  <a:lnTo>
                    <a:pt x="1797" y="519"/>
                  </a:lnTo>
                  <a:lnTo>
                    <a:pt x="1824" y="528"/>
                  </a:lnTo>
                  <a:lnTo>
                    <a:pt x="1816" y="545"/>
                  </a:lnTo>
                  <a:lnTo>
                    <a:pt x="1830" y="559"/>
                  </a:lnTo>
                  <a:lnTo>
                    <a:pt x="1830" y="588"/>
                  </a:lnTo>
                  <a:lnTo>
                    <a:pt x="1861" y="559"/>
                  </a:lnTo>
                  <a:lnTo>
                    <a:pt x="1850" y="531"/>
                  </a:lnTo>
                  <a:lnTo>
                    <a:pt x="1821" y="489"/>
                  </a:lnTo>
                  <a:lnTo>
                    <a:pt x="1830" y="473"/>
                  </a:lnTo>
                  <a:lnTo>
                    <a:pt x="1824" y="448"/>
                  </a:lnTo>
                  <a:lnTo>
                    <a:pt x="1844" y="427"/>
                  </a:lnTo>
                  <a:lnTo>
                    <a:pt x="1868" y="416"/>
                  </a:lnTo>
                  <a:lnTo>
                    <a:pt x="1867" y="367"/>
                  </a:lnTo>
                  <a:lnTo>
                    <a:pt x="1865" y="333"/>
                  </a:lnTo>
                  <a:lnTo>
                    <a:pt x="1858" y="302"/>
                  </a:lnTo>
                  <a:lnTo>
                    <a:pt x="1830" y="248"/>
                  </a:lnTo>
                  <a:lnTo>
                    <a:pt x="1825" y="275"/>
                  </a:lnTo>
                  <a:lnTo>
                    <a:pt x="1807" y="258"/>
                  </a:lnTo>
                  <a:lnTo>
                    <a:pt x="1790" y="266"/>
                  </a:lnTo>
                  <a:lnTo>
                    <a:pt x="1805" y="226"/>
                  </a:lnTo>
                  <a:lnTo>
                    <a:pt x="1821" y="192"/>
                  </a:lnTo>
                  <a:lnTo>
                    <a:pt x="1850" y="176"/>
                  </a:lnTo>
                  <a:lnTo>
                    <a:pt x="1853" y="161"/>
                  </a:lnTo>
                  <a:lnTo>
                    <a:pt x="1873" y="155"/>
                  </a:lnTo>
                  <a:lnTo>
                    <a:pt x="1873" y="170"/>
                  </a:lnTo>
                  <a:lnTo>
                    <a:pt x="1896" y="145"/>
                  </a:lnTo>
                  <a:lnTo>
                    <a:pt x="1882" y="139"/>
                  </a:lnTo>
                  <a:lnTo>
                    <a:pt x="1882" y="120"/>
                  </a:lnTo>
                  <a:lnTo>
                    <a:pt x="1899" y="108"/>
                  </a:lnTo>
                  <a:lnTo>
                    <a:pt x="1906" y="122"/>
                  </a:lnTo>
                  <a:lnTo>
                    <a:pt x="1929" y="100"/>
                  </a:lnTo>
                  <a:lnTo>
                    <a:pt x="1926" y="120"/>
                  </a:lnTo>
                  <a:lnTo>
                    <a:pt x="1927" y="136"/>
                  </a:lnTo>
                  <a:lnTo>
                    <a:pt x="1926" y="158"/>
                  </a:lnTo>
                  <a:lnTo>
                    <a:pt x="1918" y="175"/>
                  </a:lnTo>
                  <a:lnTo>
                    <a:pt x="1932" y="197"/>
                  </a:lnTo>
                  <a:lnTo>
                    <a:pt x="1938" y="212"/>
                  </a:lnTo>
                  <a:lnTo>
                    <a:pt x="1947" y="209"/>
                  </a:lnTo>
                  <a:lnTo>
                    <a:pt x="1992" y="256"/>
                  </a:lnTo>
                  <a:lnTo>
                    <a:pt x="2002" y="233"/>
                  </a:lnTo>
                  <a:lnTo>
                    <a:pt x="2014" y="216"/>
                  </a:lnTo>
                  <a:lnTo>
                    <a:pt x="1994" y="205"/>
                  </a:lnTo>
                  <a:lnTo>
                    <a:pt x="1999" y="184"/>
                  </a:lnTo>
                  <a:lnTo>
                    <a:pt x="1999" y="172"/>
                  </a:lnTo>
                  <a:lnTo>
                    <a:pt x="1978" y="150"/>
                  </a:lnTo>
                  <a:lnTo>
                    <a:pt x="1960" y="147"/>
                  </a:lnTo>
                  <a:lnTo>
                    <a:pt x="1943" y="123"/>
                  </a:lnTo>
                  <a:lnTo>
                    <a:pt x="1966" y="119"/>
                  </a:lnTo>
                  <a:lnTo>
                    <a:pt x="1977" y="100"/>
                  </a:lnTo>
                  <a:lnTo>
                    <a:pt x="1991" y="106"/>
                  </a:lnTo>
                  <a:lnTo>
                    <a:pt x="2005" y="98"/>
                  </a:lnTo>
                  <a:lnTo>
                    <a:pt x="1990" y="80"/>
                  </a:lnTo>
                  <a:lnTo>
                    <a:pt x="2002" y="69"/>
                  </a:lnTo>
                  <a:lnTo>
                    <a:pt x="2021" y="68"/>
                  </a:lnTo>
                  <a:lnTo>
                    <a:pt x="2000" y="53"/>
                  </a:lnTo>
                  <a:lnTo>
                    <a:pt x="1975" y="51"/>
                  </a:lnTo>
                  <a:lnTo>
                    <a:pt x="1990" y="32"/>
                  </a:lnTo>
                  <a:lnTo>
                    <a:pt x="1989" y="11"/>
                  </a:lnTo>
                  <a:lnTo>
                    <a:pt x="2005" y="27"/>
                  </a:lnTo>
                  <a:lnTo>
                    <a:pt x="2015" y="18"/>
                  </a:lnTo>
                  <a:lnTo>
                    <a:pt x="2024" y="21"/>
                  </a:lnTo>
                  <a:lnTo>
                    <a:pt x="2038" y="36"/>
                  </a:lnTo>
                  <a:lnTo>
                    <a:pt x="2060" y="33"/>
                  </a:lnTo>
                  <a:lnTo>
                    <a:pt x="2042" y="15"/>
                  </a:lnTo>
                  <a:lnTo>
                    <a:pt x="2038" y="0"/>
                  </a:lnTo>
                  <a:lnTo>
                    <a:pt x="2006" y="5"/>
                  </a:lnTo>
                  <a:lnTo>
                    <a:pt x="1994" y="0"/>
                  </a:lnTo>
                  <a:lnTo>
                    <a:pt x="1955" y="11"/>
                  </a:lnTo>
                  <a:lnTo>
                    <a:pt x="1913" y="18"/>
                  </a:lnTo>
                  <a:lnTo>
                    <a:pt x="1886" y="30"/>
                  </a:lnTo>
                  <a:lnTo>
                    <a:pt x="1885" y="47"/>
                  </a:lnTo>
                  <a:lnTo>
                    <a:pt x="1864" y="50"/>
                  </a:lnTo>
                  <a:cubicBezTo>
                    <a:pt x="1858" y="55"/>
                    <a:pt x="1854" y="75"/>
                    <a:pt x="1847" y="77"/>
                  </a:cubicBezTo>
                  <a:cubicBezTo>
                    <a:pt x="1839" y="82"/>
                    <a:pt x="1830" y="65"/>
                    <a:pt x="1820" y="63"/>
                  </a:cubicBezTo>
                  <a:lnTo>
                    <a:pt x="1786" y="66"/>
                  </a:lnTo>
                  <a:lnTo>
                    <a:pt x="1732" y="56"/>
                  </a:lnTo>
                  <a:lnTo>
                    <a:pt x="1709" y="62"/>
                  </a:lnTo>
                  <a:lnTo>
                    <a:pt x="1678" y="56"/>
                  </a:lnTo>
                  <a:lnTo>
                    <a:pt x="1666" y="47"/>
                  </a:lnTo>
                  <a:lnTo>
                    <a:pt x="1643" y="50"/>
                  </a:lnTo>
                  <a:cubicBezTo>
                    <a:pt x="1635" y="52"/>
                    <a:pt x="1626" y="57"/>
                    <a:pt x="1618" y="60"/>
                  </a:cubicBezTo>
                  <a:cubicBezTo>
                    <a:pt x="1610" y="63"/>
                    <a:pt x="1603" y="67"/>
                    <a:pt x="1597" y="71"/>
                  </a:cubicBezTo>
                  <a:cubicBezTo>
                    <a:pt x="1591" y="75"/>
                    <a:pt x="1587" y="84"/>
                    <a:pt x="1583" y="83"/>
                  </a:cubicBezTo>
                  <a:cubicBezTo>
                    <a:pt x="1571" y="90"/>
                    <a:pt x="1576" y="67"/>
                    <a:pt x="1571" y="65"/>
                  </a:cubicBezTo>
                  <a:lnTo>
                    <a:pt x="1553" y="69"/>
                  </a:lnTo>
                  <a:cubicBezTo>
                    <a:pt x="1544" y="66"/>
                    <a:pt x="1531" y="50"/>
                    <a:pt x="1517" y="47"/>
                  </a:cubicBezTo>
                  <a:cubicBezTo>
                    <a:pt x="1503" y="46"/>
                    <a:pt x="1479" y="45"/>
                    <a:pt x="1468" y="48"/>
                  </a:cubicBezTo>
                  <a:cubicBezTo>
                    <a:pt x="1457" y="51"/>
                    <a:pt x="1461" y="63"/>
                    <a:pt x="1451" y="63"/>
                  </a:cubicBezTo>
                  <a:cubicBezTo>
                    <a:pt x="1439" y="66"/>
                    <a:pt x="1419" y="48"/>
                    <a:pt x="1408" y="47"/>
                  </a:cubicBezTo>
                  <a:cubicBezTo>
                    <a:pt x="1397" y="46"/>
                    <a:pt x="1390" y="59"/>
                    <a:pt x="1382" y="59"/>
                  </a:cubicBezTo>
                  <a:cubicBezTo>
                    <a:pt x="1374" y="59"/>
                    <a:pt x="1362" y="52"/>
                    <a:pt x="1357" y="47"/>
                  </a:cubicBezTo>
                  <a:cubicBezTo>
                    <a:pt x="1352" y="42"/>
                    <a:pt x="1356" y="36"/>
                    <a:pt x="1349" y="30"/>
                  </a:cubicBezTo>
                  <a:cubicBezTo>
                    <a:pt x="1333" y="26"/>
                    <a:pt x="1330" y="13"/>
                    <a:pt x="1318" y="11"/>
                  </a:cubicBezTo>
                  <a:cubicBezTo>
                    <a:pt x="1306" y="9"/>
                    <a:pt x="1287" y="20"/>
                    <a:pt x="1277" y="20"/>
                  </a:cubicBezTo>
                  <a:cubicBezTo>
                    <a:pt x="1267" y="20"/>
                    <a:pt x="1268" y="10"/>
                    <a:pt x="1259" y="9"/>
                  </a:cubicBezTo>
                  <a:lnTo>
                    <a:pt x="1222" y="14"/>
                  </a:lnTo>
                  <a:lnTo>
                    <a:pt x="1210" y="32"/>
                  </a:lnTo>
                  <a:cubicBezTo>
                    <a:pt x="1203" y="35"/>
                    <a:pt x="1187" y="28"/>
                    <a:pt x="1178" y="29"/>
                  </a:cubicBezTo>
                  <a:cubicBezTo>
                    <a:pt x="1169" y="30"/>
                    <a:pt x="1164" y="36"/>
                    <a:pt x="1154" y="39"/>
                  </a:cubicBezTo>
                  <a:cubicBezTo>
                    <a:pt x="1144" y="42"/>
                    <a:pt x="1124" y="44"/>
                    <a:pt x="1120" y="48"/>
                  </a:cubicBezTo>
                  <a:cubicBezTo>
                    <a:pt x="1109" y="57"/>
                    <a:pt x="1132" y="61"/>
                    <a:pt x="1132" y="65"/>
                  </a:cubicBezTo>
                  <a:cubicBezTo>
                    <a:pt x="1132" y="69"/>
                    <a:pt x="1126" y="70"/>
                    <a:pt x="1118" y="72"/>
                  </a:cubicBezTo>
                  <a:cubicBezTo>
                    <a:pt x="1110" y="74"/>
                    <a:pt x="1084" y="72"/>
                    <a:pt x="1085" y="77"/>
                  </a:cubicBezTo>
                  <a:cubicBezTo>
                    <a:pt x="1085" y="86"/>
                    <a:pt x="1126" y="103"/>
                    <a:pt x="1127" y="105"/>
                  </a:cubicBezTo>
                  <a:lnTo>
                    <a:pt x="1090" y="90"/>
                  </a:lnTo>
                  <a:lnTo>
                    <a:pt x="1072" y="95"/>
                  </a:lnTo>
                  <a:cubicBezTo>
                    <a:pt x="1063" y="93"/>
                    <a:pt x="1039" y="65"/>
                    <a:pt x="1033" y="80"/>
                  </a:cubicBezTo>
                  <a:cubicBezTo>
                    <a:pt x="1027" y="95"/>
                    <a:pt x="1077" y="132"/>
                    <a:pt x="1084" y="147"/>
                  </a:cubicBezTo>
                  <a:lnTo>
                    <a:pt x="1075" y="171"/>
                  </a:lnTo>
                  <a:lnTo>
                    <a:pt x="1040" y="170"/>
                  </a:lnTo>
                  <a:cubicBezTo>
                    <a:pt x="1040" y="170"/>
                    <a:pt x="1061" y="164"/>
                    <a:pt x="1060" y="155"/>
                  </a:cubicBezTo>
                  <a:cubicBezTo>
                    <a:pt x="1059" y="146"/>
                    <a:pt x="1043" y="127"/>
                    <a:pt x="1031" y="113"/>
                  </a:cubicBezTo>
                  <a:cubicBezTo>
                    <a:pt x="1025" y="101"/>
                    <a:pt x="1030" y="84"/>
                    <a:pt x="1024" y="81"/>
                  </a:cubicBezTo>
                  <a:cubicBezTo>
                    <a:pt x="1018" y="78"/>
                    <a:pt x="997" y="65"/>
                    <a:pt x="989" y="71"/>
                  </a:cubicBezTo>
                  <a:cubicBezTo>
                    <a:pt x="968" y="74"/>
                    <a:pt x="970" y="107"/>
                    <a:pt x="974" y="116"/>
                  </a:cubicBezTo>
                  <a:cubicBezTo>
                    <a:pt x="978" y="125"/>
                    <a:pt x="1009" y="122"/>
                    <a:pt x="1012" y="125"/>
                  </a:cubicBezTo>
                  <a:cubicBezTo>
                    <a:pt x="1028" y="153"/>
                    <a:pt x="1005" y="143"/>
                    <a:pt x="989" y="134"/>
                  </a:cubicBezTo>
                  <a:cubicBezTo>
                    <a:pt x="973" y="125"/>
                    <a:pt x="968" y="128"/>
                    <a:pt x="958" y="128"/>
                  </a:cubicBezTo>
                  <a:cubicBezTo>
                    <a:pt x="948" y="128"/>
                    <a:pt x="931" y="133"/>
                    <a:pt x="926" y="137"/>
                  </a:cubicBezTo>
                  <a:cubicBezTo>
                    <a:pt x="921" y="141"/>
                    <a:pt x="939" y="157"/>
                    <a:pt x="926" y="152"/>
                  </a:cubicBezTo>
                  <a:cubicBezTo>
                    <a:pt x="913" y="147"/>
                    <a:pt x="899" y="149"/>
                    <a:pt x="886" y="147"/>
                  </a:cubicBezTo>
                  <a:cubicBezTo>
                    <a:pt x="873" y="145"/>
                    <a:pt x="863" y="136"/>
                    <a:pt x="847" y="140"/>
                  </a:cubicBezTo>
                  <a:cubicBezTo>
                    <a:pt x="825" y="147"/>
                    <a:pt x="794" y="185"/>
                    <a:pt x="787" y="171"/>
                  </a:cubicBezTo>
                  <a:cubicBezTo>
                    <a:pt x="780" y="157"/>
                    <a:pt x="800" y="155"/>
                    <a:pt x="800" y="150"/>
                  </a:cubicBezTo>
                  <a:cubicBezTo>
                    <a:pt x="800" y="145"/>
                    <a:pt x="796" y="138"/>
                    <a:pt x="790" y="138"/>
                  </a:cubicBezTo>
                  <a:cubicBezTo>
                    <a:pt x="784" y="138"/>
                    <a:pt x="764" y="144"/>
                    <a:pt x="763" y="152"/>
                  </a:cubicBezTo>
                  <a:cubicBezTo>
                    <a:pt x="761" y="163"/>
                    <a:pt x="783" y="181"/>
                    <a:pt x="782" y="186"/>
                  </a:cubicBezTo>
                  <a:cubicBezTo>
                    <a:pt x="781" y="191"/>
                    <a:pt x="765" y="180"/>
                    <a:pt x="758" y="183"/>
                  </a:cubicBezTo>
                  <a:cubicBezTo>
                    <a:pt x="751" y="186"/>
                    <a:pt x="746" y="207"/>
                    <a:pt x="742" y="203"/>
                  </a:cubicBezTo>
                  <a:lnTo>
                    <a:pt x="728" y="189"/>
                  </a:lnTo>
                  <a:lnTo>
                    <a:pt x="746" y="170"/>
                  </a:lnTo>
                  <a:lnTo>
                    <a:pt x="733" y="158"/>
                  </a:lnTo>
                  <a:cubicBezTo>
                    <a:pt x="727" y="155"/>
                    <a:pt x="718" y="150"/>
                    <a:pt x="712" y="149"/>
                  </a:cubicBezTo>
                  <a:cubicBezTo>
                    <a:pt x="706" y="148"/>
                    <a:pt x="701" y="154"/>
                    <a:pt x="698" y="152"/>
                  </a:cubicBezTo>
                  <a:cubicBezTo>
                    <a:pt x="695" y="150"/>
                    <a:pt x="698" y="139"/>
                    <a:pt x="695" y="138"/>
                  </a:cubicBezTo>
                  <a:cubicBezTo>
                    <a:pt x="692" y="137"/>
                    <a:pt x="685" y="146"/>
                    <a:pt x="680" y="146"/>
                  </a:cubicBezTo>
                  <a:cubicBezTo>
                    <a:pt x="675" y="146"/>
                    <a:pt x="677" y="142"/>
                    <a:pt x="667" y="140"/>
                  </a:cubicBezTo>
                  <a:cubicBezTo>
                    <a:pt x="657" y="138"/>
                    <a:pt x="632" y="139"/>
                    <a:pt x="622" y="135"/>
                  </a:cubicBezTo>
                  <a:cubicBezTo>
                    <a:pt x="612" y="131"/>
                    <a:pt x="632" y="117"/>
                    <a:pt x="608" y="113"/>
                  </a:cubicBezTo>
                  <a:cubicBezTo>
                    <a:pt x="584" y="109"/>
                    <a:pt x="590" y="119"/>
                    <a:pt x="583" y="119"/>
                  </a:cubicBezTo>
                  <a:lnTo>
                    <a:pt x="568" y="114"/>
                  </a:lnTo>
                  <a:cubicBezTo>
                    <a:pt x="555" y="116"/>
                    <a:pt x="521" y="125"/>
                    <a:pt x="505" y="131"/>
                  </a:cubicBezTo>
                  <a:cubicBezTo>
                    <a:pt x="482" y="140"/>
                    <a:pt x="485" y="140"/>
                    <a:pt x="472" y="152"/>
                  </a:cubicBezTo>
                  <a:cubicBezTo>
                    <a:pt x="459" y="164"/>
                    <a:pt x="443" y="192"/>
                    <a:pt x="428" y="204"/>
                  </a:cubicBezTo>
                  <a:cubicBezTo>
                    <a:pt x="410" y="223"/>
                    <a:pt x="393" y="217"/>
                    <a:pt x="382" y="224"/>
                  </a:cubicBezTo>
                  <a:lnTo>
                    <a:pt x="364" y="248"/>
                  </a:lnTo>
                  <a:lnTo>
                    <a:pt x="368" y="290"/>
                  </a:lnTo>
                  <a:lnTo>
                    <a:pt x="389" y="306"/>
                  </a:lnTo>
                  <a:lnTo>
                    <a:pt x="436" y="290"/>
                  </a:lnTo>
                  <a:cubicBezTo>
                    <a:pt x="447" y="296"/>
                    <a:pt x="448" y="335"/>
                    <a:pt x="457" y="341"/>
                  </a:cubicBezTo>
                  <a:cubicBezTo>
                    <a:pt x="468" y="348"/>
                    <a:pt x="486" y="330"/>
                    <a:pt x="491" y="324"/>
                  </a:cubicBezTo>
                  <a:lnTo>
                    <a:pt x="496" y="300"/>
                  </a:lnTo>
                  <a:lnTo>
                    <a:pt x="514" y="281"/>
                  </a:lnTo>
                  <a:cubicBezTo>
                    <a:pt x="515" y="270"/>
                    <a:pt x="499" y="245"/>
                    <a:pt x="502" y="234"/>
                  </a:cubicBezTo>
                  <a:cubicBezTo>
                    <a:pt x="505" y="225"/>
                    <a:pt x="526" y="220"/>
                    <a:pt x="535" y="213"/>
                  </a:cubicBezTo>
                  <a:cubicBezTo>
                    <a:pt x="544" y="206"/>
                    <a:pt x="546" y="192"/>
                    <a:pt x="554" y="191"/>
                  </a:cubicBezTo>
                  <a:cubicBezTo>
                    <a:pt x="567" y="190"/>
                    <a:pt x="580" y="200"/>
                    <a:pt x="581" y="204"/>
                  </a:cubicBezTo>
                  <a:cubicBezTo>
                    <a:pt x="581" y="208"/>
                    <a:pt x="560" y="200"/>
                    <a:pt x="557" y="215"/>
                  </a:cubicBezTo>
                  <a:cubicBezTo>
                    <a:pt x="554" y="230"/>
                    <a:pt x="535" y="233"/>
                    <a:pt x="533" y="242"/>
                  </a:cubicBezTo>
                  <a:lnTo>
                    <a:pt x="548" y="267"/>
                  </a:lnTo>
                  <a:lnTo>
                    <a:pt x="571" y="276"/>
                  </a:lnTo>
                  <a:lnTo>
                    <a:pt x="598" y="264"/>
                  </a:lnTo>
                  <a:lnTo>
                    <a:pt x="625" y="261"/>
                  </a:lnTo>
                  <a:cubicBezTo>
                    <a:pt x="632" y="263"/>
                    <a:pt x="645" y="271"/>
                    <a:pt x="638" y="276"/>
                  </a:cubicBezTo>
                  <a:cubicBezTo>
                    <a:pt x="631" y="281"/>
                    <a:pt x="593" y="287"/>
                    <a:pt x="584" y="293"/>
                  </a:cubicBezTo>
                  <a:cubicBezTo>
                    <a:pt x="575" y="299"/>
                    <a:pt x="587" y="309"/>
                    <a:pt x="581" y="311"/>
                  </a:cubicBezTo>
                  <a:cubicBezTo>
                    <a:pt x="567" y="319"/>
                    <a:pt x="556" y="301"/>
                    <a:pt x="550" y="303"/>
                  </a:cubicBezTo>
                  <a:lnTo>
                    <a:pt x="547" y="323"/>
                  </a:lnTo>
                  <a:lnTo>
                    <a:pt x="536" y="350"/>
                  </a:lnTo>
                  <a:lnTo>
                    <a:pt x="512" y="351"/>
                  </a:lnTo>
                  <a:lnTo>
                    <a:pt x="476" y="360"/>
                  </a:lnTo>
                  <a:lnTo>
                    <a:pt x="457" y="351"/>
                  </a:lnTo>
                  <a:lnTo>
                    <a:pt x="443" y="357"/>
                  </a:lnTo>
                  <a:lnTo>
                    <a:pt x="419" y="342"/>
                  </a:lnTo>
                  <a:cubicBezTo>
                    <a:pt x="417" y="335"/>
                    <a:pt x="433" y="329"/>
                    <a:pt x="428" y="317"/>
                  </a:cubicBezTo>
                  <a:cubicBezTo>
                    <a:pt x="423" y="305"/>
                    <a:pt x="396" y="313"/>
                    <a:pt x="392" y="321"/>
                  </a:cubicBezTo>
                  <a:lnTo>
                    <a:pt x="397" y="362"/>
                  </a:lnTo>
                  <a:lnTo>
                    <a:pt x="373" y="362"/>
                  </a:lnTo>
                  <a:cubicBezTo>
                    <a:pt x="365" y="366"/>
                    <a:pt x="355" y="380"/>
                    <a:pt x="347" y="386"/>
                  </a:cubicBezTo>
                  <a:cubicBezTo>
                    <a:pt x="339" y="392"/>
                    <a:pt x="332" y="379"/>
                    <a:pt x="322" y="399"/>
                  </a:cubicBezTo>
                  <a:cubicBezTo>
                    <a:pt x="312" y="419"/>
                    <a:pt x="301" y="411"/>
                    <a:pt x="293" y="414"/>
                  </a:cubicBezTo>
                  <a:cubicBezTo>
                    <a:pt x="285" y="417"/>
                    <a:pt x="280" y="414"/>
                    <a:pt x="275" y="416"/>
                  </a:cubicBezTo>
                  <a:cubicBezTo>
                    <a:pt x="270" y="418"/>
                    <a:pt x="267" y="426"/>
                    <a:pt x="260" y="426"/>
                  </a:cubicBezTo>
                  <a:cubicBezTo>
                    <a:pt x="253" y="426"/>
                    <a:pt x="238" y="417"/>
                    <a:pt x="232" y="419"/>
                  </a:cubicBezTo>
                  <a:cubicBezTo>
                    <a:pt x="226" y="421"/>
                    <a:pt x="221" y="432"/>
                    <a:pt x="226" y="437"/>
                  </a:cubicBezTo>
                  <a:lnTo>
                    <a:pt x="263" y="449"/>
                  </a:lnTo>
                  <a:lnTo>
                    <a:pt x="272" y="474"/>
                  </a:lnTo>
                  <a:lnTo>
                    <a:pt x="262" y="503"/>
                  </a:lnTo>
                  <a:cubicBezTo>
                    <a:pt x="251" y="507"/>
                    <a:pt x="223" y="499"/>
                    <a:pt x="206" y="498"/>
                  </a:cubicBezTo>
                  <a:cubicBezTo>
                    <a:pt x="189" y="497"/>
                    <a:pt x="164" y="492"/>
                    <a:pt x="158" y="498"/>
                  </a:cubicBezTo>
                  <a:cubicBezTo>
                    <a:pt x="152" y="504"/>
                    <a:pt x="167" y="527"/>
                    <a:pt x="167" y="537"/>
                  </a:cubicBezTo>
                  <a:cubicBezTo>
                    <a:pt x="167" y="547"/>
                    <a:pt x="159" y="551"/>
                    <a:pt x="157" y="557"/>
                  </a:cubicBezTo>
                  <a:cubicBezTo>
                    <a:pt x="155" y="563"/>
                    <a:pt x="161" y="569"/>
                    <a:pt x="157" y="576"/>
                  </a:cubicBezTo>
                  <a:cubicBezTo>
                    <a:pt x="153" y="583"/>
                    <a:pt x="127" y="594"/>
                    <a:pt x="130" y="597"/>
                  </a:cubicBezTo>
                  <a:cubicBezTo>
                    <a:pt x="139" y="606"/>
                    <a:pt x="160" y="592"/>
                    <a:pt x="176" y="592"/>
                  </a:cubicBezTo>
                  <a:lnTo>
                    <a:pt x="226" y="598"/>
                  </a:lnTo>
                  <a:lnTo>
                    <a:pt x="260" y="588"/>
                  </a:lnTo>
                  <a:lnTo>
                    <a:pt x="274" y="576"/>
                  </a:lnTo>
                  <a:cubicBezTo>
                    <a:pt x="282" y="573"/>
                    <a:pt x="306" y="573"/>
                    <a:pt x="307" y="569"/>
                  </a:cubicBezTo>
                  <a:cubicBezTo>
                    <a:pt x="321" y="557"/>
                    <a:pt x="283" y="559"/>
                    <a:pt x="283" y="552"/>
                  </a:cubicBezTo>
                  <a:cubicBezTo>
                    <a:pt x="283" y="545"/>
                    <a:pt x="300" y="533"/>
                    <a:pt x="307" y="528"/>
                  </a:cubicBezTo>
                  <a:lnTo>
                    <a:pt x="325" y="522"/>
                  </a:lnTo>
                  <a:lnTo>
                    <a:pt x="320" y="503"/>
                  </a:lnTo>
                  <a:cubicBezTo>
                    <a:pt x="323" y="499"/>
                    <a:pt x="336" y="495"/>
                    <a:pt x="342" y="495"/>
                  </a:cubicBezTo>
                  <a:cubicBezTo>
                    <a:pt x="348" y="495"/>
                    <a:pt x="350" y="506"/>
                    <a:pt x="358" y="505"/>
                  </a:cubicBezTo>
                  <a:cubicBezTo>
                    <a:pt x="366" y="504"/>
                    <a:pt x="384" y="490"/>
                    <a:pt x="393" y="491"/>
                  </a:cubicBezTo>
                  <a:lnTo>
                    <a:pt x="415" y="510"/>
                  </a:lnTo>
                  <a:cubicBezTo>
                    <a:pt x="416" y="517"/>
                    <a:pt x="407" y="520"/>
                    <a:pt x="401" y="530"/>
                  </a:cubicBezTo>
                  <a:lnTo>
                    <a:pt x="381" y="573"/>
                  </a:lnTo>
                  <a:lnTo>
                    <a:pt x="406" y="576"/>
                  </a:lnTo>
                  <a:lnTo>
                    <a:pt x="412" y="561"/>
                  </a:lnTo>
                  <a:lnTo>
                    <a:pt x="404" y="543"/>
                  </a:lnTo>
                  <a:cubicBezTo>
                    <a:pt x="406" y="539"/>
                    <a:pt x="417" y="541"/>
                    <a:pt x="423" y="538"/>
                  </a:cubicBezTo>
                  <a:cubicBezTo>
                    <a:pt x="430" y="537"/>
                    <a:pt x="435" y="526"/>
                    <a:pt x="441" y="527"/>
                  </a:cubicBezTo>
                  <a:cubicBezTo>
                    <a:pt x="447" y="528"/>
                    <a:pt x="453" y="542"/>
                    <a:pt x="460" y="547"/>
                  </a:cubicBezTo>
                  <a:lnTo>
                    <a:pt x="483" y="559"/>
                  </a:lnTo>
                  <a:lnTo>
                    <a:pt x="490" y="573"/>
                  </a:lnTo>
                  <a:lnTo>
                    <a:pt x="493" y="590"/>
                  </a:lnTo>
                  <a:lnTo>
                    <a:pt x="508" y="579"/>
                  </a:lnTo>
                  <a:cubicBezTo>
                    <a:pt x="508" y="579"/>
                    <a:pt x="507" y="566"/>
                    <a:pt x="509" y="564"/>
                  </a:cubicBezTo>
                  <a:cubicBezTo>
                    <a:pt x="513" y="561"/>
                    <a:pt x="512" y="581"/>
                    <a:pt x="521" y="569"/>
                  </a:cubicBezTo>
                  <a:cubicBezTo>
                    <a:pt x="530" y="557"/>
                    <a:pt x="525" y="556"/>
                    <a:pt x="515" y="549"/>
                  </a:cubicBezTo>
                  <a:lnTo>
                    <a:pt x="468" y="523"/>
                  </a:lnTo>
                  <a:lnTo>
                    <a:pt x="441" y="508"/>
                  </a:lnTo>
                  <a:lnTo>
                    <a:pt x="455" y="480"/>
                  </a:lnTo>
                  <a:lnTo>
                    <a:pt x="464" y="498"/>
                  </a:lnTo>
                  <a:lnTo>
                    <a:pt x="487" y="512"/>
                  </a:lnTo>
                  <a:lnTo>
                    <a:pt x="517" y="527"/>
                  </a:lnTo>
                  <a:cubicBezTo>
                    <a:pt x="526" y="535"/>
                    <a:pt x="529" y="546"/>
                    <a:pt x="539" y="559"/>
                  </a:cubicBezTo>
                  <a:cubicBezTo>
                    <a:pt x="549" y="572"/>
                    <a:pt x="570" y="602"/>
                    <a:pt x="579" y="608"/>
                  </a:cubicBezTo>
                  <a:cubicBezTo>
                    <a:pt x="588" y="614"/>
                    <a:pt x="588" y="598"/>
                    <a:pt x="592" y="597"/>
                  </a:cubicBezTo>
                  <a:cubicBezTo>
                    <a:pt x="596" y="594"/>
                    <a:pt x="604" y="602"/>
                    <a:pt x="604" y="599"/>
                  </a:cubicBezTo>
                  <a:cubicBezTo>
                    <a:pt x="604" y="596"/>
                    <a:pt x="596" y="583"/>
                    <a:pt x="593" y="578"/>
                  </a:cubicBezTo>
                  <a:cubicBezTo>
                    <a:pt x="589" y="574"/>
                    <a:pt x="590" y="568"/>
                    <a:pt x="587" y="567"/>
                  </a:cubicBezTo>
                  <a:cubicBezTo>
                    <a:pt x="585" y="563"/>
                    <a:pt x="583" y="558"/>
                    <a:pt x="584" y="555"/>
                  </a:cubicBezTo>
                  <a:cubicBezTo>
                    <a:pt x="585" y="552"/>
                    <a:pt x="589" y="550"/>
                    <a:pt x="592" y="548"/>
                  </a:cubicBezTo>
                  <a:lnTo>
                    <a:pt x="601" y="542"/>
                  </a:lnTo>
                  <a:cubicBezTo>
                    <a:pt x="607" y="541"/>
                    <a:pt x="621" y="541"/>
                    <a:pt x="627" y="541"/>
                  </a:cubicBezTo>
                  <a:cubicBezTo>
                    <a:pt x="633" y="541"/>
                    <a:pt x="636" y="541"/>
                    <a:pt x="640" y="539"/>
                  </a:cubicBezTo>
                  <a:cubicBezTo>
                    <a:pt x="644" y="537"/>
                    <a:pt x="648" y="532"/>
                    <a:pt x="650" y="528"/>
                  </a:cubicBezTo>
                  <a:lnTo>
                    <a:pt x="653" y="513"/>
                  </a:lnTo>
                  <a:lnTo>
                    <a:pt x="639" y="505"/>
                  </a:lnTo>
                  <a:cubicBezTo>
                    <a:pt x="639" y="503"/>
                    <a:pt x="650" y="505"/>
                    <a:pt x="655" y="501"/>
                  </a:cubicBezTo>
                  <a:cubicBezTo>
                    <a:pt x="660" y="497"/>
                    <a:pt x="665" y="488"/>
                    <a:pt x="670" y="483"/>
                  </a:cubicBezTo>
                  <a:cubicBezTo>
                    <a:pt x="675" y="478"/>
                    <a:pt x="681" y="471"/>
                    <a:pt x="686" y="470"/>
                  </a:cubicBezTo>
                  <a:lnTo>
                    <a:pt x="703" y="476"/>
                  </a:lnTo>
                  <a:lnTo>
                    <a:pt x="718" y="494"/>
                  </a:lnTo>
                  <a:cubicBezTo>
                    <a:pt x="723" y="498"/>
                    <a:pt x="727" y="503"/>
                    <a:pt x="731" y="501"/>
                  </a:cubicBezTo>
                  <a:cubicBezTo>
                    <a:pt x="735" y="499"/>
                    <a:pt x="742" y="488"/>
                    <a:pt x="742" y="482"/>
                  </a:cubicBezTo>
                  <a:lnTo>
                    <a:pt x="728" y="466"/>
                  </a:lnTo>
                  <a:cubicBezTo>
                    <a:pt x="730" y="462"/>
                    <a:pt x="746" y="463"/>
                    <a:pt x="755" y="459"/>
                  </a:cubicBezTo>
                  <a:cubicBezTo>
                    <a:pt x="764" y="455"/>
                    <a:pt x="777" y="444"/>
                    <a:pt x="782" y="444"/>
                  </a:cubicBezTo>
                  <a:cubicBezTo>
                    <a:pt x="787" y="444"/>
                    <a:pt x="786" y="452"/>
                    <a:pt x="784" y="458"/>
                  </a:cubicBezTo>
                  <a:cubicBezTo>
                    <a:pt x="782" y="464"/>
                    <a:pt x="765" y="469"/>
                    <a:pt x="772" y="480"/>
                  </a:cubicBezTo>
                  <a:cubicBezTo>
                    <a:pt x="779" y="491"/>
                    <a:pt x="820" y="516"/>
                    <a:pt x="824" y="525"/>
                  </a:cubicBezTo>
                  <a:cubicBezTo>
                    <a:pt x="828" y="534"/>
                    <a:pt x="808" y="535"/>
                    <a:pt x="796" y="537"/>
                  </a:cubicBezTo>
                  <a:cubicBezTo>
                    <a:pt x="784" y="539"/>
                    <a:pt x="763" y="541"/>
                    <a:pt x="751" y="539"/>
                  </a:cubicBezTo>
                  <a:cubicBezTo>
                    <a:pt x="739" y="537"/>
                    <a:pt x="739" y="524"/>
                    <a:pt x="722" y="524"/>
                  </a:cubicBezTo>
                  <a:cubicBezTo>
                    <a:pt x="705" y="524"/>
                    <a:pt x="707" y="533"/>
                    <a:pt x="697" y="537"/>
                  </a:cubicBezTo>
                  <a:lnTo>
                    <a:pt x="667" y="538"/>
                  </a:lnTo>
                  <a:lnTo>
                    <a:pt x="623" y="560"/>
                  </a:lnTo>
                  <a:lnTo>
                    <a:pt x="634" y="576"/>
                  </a:lnTo>
                  <a:lnTo>
                    <a:pt x="639" y="598"/>
                  </a:lnTo>
                  <a:lnTo>
                    <a:pt x="669" y="617"/>
                  </a:lnTo>
                  <a:lnTo>
                    <a:pt x="700" y="602"/>
                  </a:lnTo>
                  <a:lnTo>
                    <a:pt x="718" y="611"/>
                  </a:lnTo>
                  <a:lnTo>
                    <a:pt x="752" y="608"/>
                  </a:lnTo>
                  <a:lnTo>
                    <a:pt x="757" y="644"/>
                  </a:lnTo>
                  <a:lnTo>
                    <a:pt x="697" y="677"/>
                  </a:lnTo>
                  <a:close/>
                </a:path>
              </a:pathLst>
            </a:custGeom>
            <a:solidFill>
              <a:srgbClr val="363046">
                <a:alpha val="20000"/>
              </a:srgbClr>
            </a:solidFill>
            <a:ln>
              <a:noFill/>
            </a:ln>
            <a:effectLst/>
            <a:extLst>
              <a:ext uri="{91240B29-F687-4F45-9708-019B960494DF}">
                <a14:hiddenLine xmlns:a14="http://schemas.microsoft.com/office/drawing/2010/main" w="12700" cap="flat" cmpd="sng">
                  <a:solidFill>
                    <a:srgbClr val="FF5425"/>
                  </a:solidFill>
                  <a:prstDash val="dash"/>
                  <a:round/>
                  <a:headEnd type="none" w="med" len="med"/>
                  <a:tailEnd type="none" w="med" len="med"/>
                </a14:hiddenLine>
              </a:ext>
              <a:ext uri="{AF507438-7753-43E0-B8FC-AC1667EBCBE1}">
                <a14:hiddenEffects xmlns:a14="http://schemas.microsoft.com/office/drawing/2010/main">
                  <a:effectLst>
                    <a:outerShdw dist="17961" dir="2700000" algn="ctr" rotWithShape="0">
                      <a:srgbClr val="808080">
                        <a:alpha val="50000"/>
                      </a:srgbClr>
                    </a:outerShdw>
                  </a:effectLst>
                </a14:hiddenEffects>
              </a:ext>
            </a:extLst>
          </p:spPr>
          <p:txBody>
            <a:bodyPr/>
            <a:lstStyle/>
            <a:p>
              <a:endParaRPr lang="zh-CN" altLang="en-US" sz="3200">
                <a:solidFill>
                  <a:srgbClr val="BCB5AC"/>
                </a:solidFill>
              </a:endParaRPr>
            </a:p>
          </p:txBody>
        </p:sp>
      </p:grpSp>
      <p:sp>
        <p:nvSpPr>
          <p:cNvPr id="171" name="灯片编号占位符 4"/>
          <p:cNvSpPr>
            <a:spLocks noGrp="1"/>
          </p:cNvSpPr>
          <p:nvPr>
            <p:ph type="sldNum" sz="quarter" idx="12"/>
          </p:nvPr>
        </p:nvSpPr>
        <p:spPr>
          <a:xfrm>
            <a:off x="9162954" y="6498037"/>
            <a:ext cx="2844800" cy="365125"/>
          </a:xfrm>
        </p:spPr>
        <p:txBody>
          <a:bodyPr/>
          <a:lstStyle/>
          <a:p>
            <a:r>
              <a:rPr lang="en-US" dirty="0">
                <a:solidFill>
                  <a:schemeClr val="bg1"/>
                </a:solidFill>
              </a:rPr>
              <a:t>6</a:t>
            </a:r>
          </a:p>
        </p:txBody>
      </p:sp>
    </p:spTree>
    <p:extLst>
      <p:ext uri="{BB962C8B-B14F-4D97-AF65-F5344CB8AC3E}">
        <p14:creationId xmlns:p14="http://schemas.microsoft.com/office/powerpoint/2010/main" val="1498221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left)">
                                      <p:cBhvr>
                                        <p:cTn id="13"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4600</Words>
  <Application>Microsoft Office PowerPoint</Application>
  <PresentationFormat>自定义</PresentationFormat>
  <Paragraphs>398</Paragraphs>
  <Slides>63</Slides>
  <Notes>63</Notes>
  <HiddenSlides>0</HiddenSlides>
  <MMClips>0</MMClips>
  <ScaleCrop>false</ScaleCrop>
  <HeadingPairs>
    <vt:vector size="4" baseType="variant">
      <vt:variant>
        <vt:lpstr>主题</vt:lpstr>
      </vt:variant>
      <vt:variant>
        <vt:i4>1</vt:i4>
      </vt:variant>
      <vt:variant>
        <vt:lpstr>幻灯片标题</vt:lpstr>
      </vt:variant>
      <vt:variant>
        <vt:i4>63</vt:i4>
      </vt:variant>
    </vt:vector>
  </HeadingPairs>
  <TitlesOfParts>
    <vt:vector size="64" baseType="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Jabil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lil326</dc:creator>
  <cp:lastModifiedBy>Administrator</cp:lastModifiedBy>
  <cp:revision>284</cp:revision>
  <dcterms:created xsi:type="dcterms:W3CDTF">2014-03-20T05:05:00Z</dcterms:created>
  <dcterms:modified xsi:type="dcterms:W3CDTF">2018-10-28T13:54:39Z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2052-11.1.0.7881</vt:lpwstr>
  </property>
</Properties>
</file>

<file path=docProps/thumbnail.jpeg>
</file>